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aleway"/>
      <p:regular r:id="rId43"/>
      <p:bold r:id="rId44"/>
      <p:italic r:id="rId45"/>
      <p:boldItalic r:id="rId46"/>
    </p:embeddedFont>
    <p:embeddedFont>
      <p:font typeface="Roboto"/>
      <p:regular r:id="rId47"/>
      <p:bold r:id="rId48"/>
      <p:italic r:id="rId49"/>
      <p:boldItalic r:id="rId50"/>
    </p:embeddedFont>
    <p:embeddedFont>
      <p:font typeface="Nunito"/>
      <p:regular r:id="rId51"/>
      <p:bold r:id="rId52"/>
      <p:italic r:id="rId53"/>
      <p:boldItalic r:id="rId54"/>
    </p:embeddedFont>
    <p:embeddedFont>
      <p:font typeface="Average"/>
      <p:regular r:id="rId55"/>
    </p:embeddedFont>
    <p:embeddedFont>
      <p:font typeface="Oswald"/>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BE89DF8-4078-4958-82C6-601189A3D522}">
  <a:tblStyle styleId="{BBE89DF8-4078-4958-82C6-601189A3D522}"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5E8AD31-141A-441D-AA93-4D0880600DE3}" styleName="Table_1">
    <a:wholeTbl>
      <a:tcTxStyle>
        <a:font>
          <a:latin typeface="Arial"/>
          <a:ea typeface="Arial"/>
          <a:cs typeface="Arial"/>
        </a:font>
        <a:srgbClr val="000000"/>
      </a:tcTxStyle>
      <a:tcStyle>
        <a:tcBdr>
          <a:left>
            <a:ln cap="flat" cmpd="sng">
              <a:solidFill>
                <a:srgbClr val="000000"/>
              </a:solidFill>
              <a:prstDash val="solid"/>
              <a:round/>
              <a:headEnd len="med" w="med" type="none"/>
              <a:tailEnd len="med" w="med" type="none"/>
            </a:ln>
          </a:left>
          <a:right>
            <a:ln cap="flat" cmpd="sng">
              <a:solidFill>
                <a:srgbClr val="000000"/>
              </a:solidFill>
              <a:prstDash val="solid"/>
              <a:round/>
              <a:headEnd len="med" w="med" type="none"/>
              <a:tailEnd len="med" w="med" type="none"/>
            </a:ln>
          </a:right>
          <a:top>
            <a:ln cap="flat" cmpd="sng">
              <a:solidFill>
                <a:srgbClr val="000000"/>
              </a:solidFill>
              <a:prstDash val="solid"/>
              <a:round/>
              <a:headEnd len="med" w="med" type="none"/>
              <a:tailEnd len="med" w="med" type="none"/>
            </a:ln>
          </a:top>
          <a:bottom>
            <a:ln cap="flat" cmpd="sng">
              <a:solidFill>
                <a:srgbClr val="000000"/>
              </a:solidFill>
              <a:prstDash val="solid"/>
              <a:round/>
              <a:headEnd len="med" w="med" type="none"/>
              <a:tailEnd len="med" w="med" type="none"/>
            </a:ln>
          </a:bottom>
          <a:insideH>
            <a:ln cap="flat" cmpd="sng">
              <a:solidFill>
                <a:srgbClr val="000000"/>
              </a:solidFill>
              <a:prstDash val="solid"/>
              <a:round/>
              <a:headEnd len="med" w="med" type="none"/>
              <a:tailEnd len="med" w="med" type="none"/>
            </a:ln>
          </a:insideH>
          <a:insideV>
            <a:ln cap="flat" cmpd="sng">
              <a:solidFill>
                <a:srgbClr val="000000"/>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8891017-937F-46C9-8743-54CC2EB448D5}"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aleway-bold.fntdata"/><Relationship Id="rId43" Type="http://schemas.openxmlformats.org/officeDocument/2006/relationships/font" Target="fonts/Raleway-regular.fntdata"/><Relationship Id="rId46" Type="http://schemas.openxmlformats.org/officeDocument/2006/relationships/font" Target="fonts/Raleway-boldItalic.fntdata"/><Relationship Id="rId45" Type="http://schemas.openxmlformats.org/officeDocument/2006/relationships/font" Target="fonts/Ralew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regular.fntdata"/><Relationship Id="rId50" Type="http://schemas.openxmlformats.org/officeDocument/2006/relationships/font" Target="fonts/Roboto-boldItalic.fntdata"/><Relationship Id="rId53" Type="http://schemas.openxmlformats.org/officeDocument/2006/relationships/font" Target="fonts/Nunito-italic.fntdata"/><Relationship Id="rId52" Type="http://schemas.openxmlformats.org/officeDocument/2006/relationships/font" Target="fonts/Nunito-bold.fntdata"/><Relationship Id="rId11" Type="http://schemas.openxmlformats.org/officeDocument/2006/relationships/slide" Target="slides/slide6.xml"/><Relationship Id="rId55" Type="http://schemas.openxmlformats.org/officeDocument/2006/relationships/font" Target="fonts/Average-regular.fntdata"/><Relationship Id="rId10" Type="http://schemas.openxmlformats.org/officeDocument/2006/relationships/slide" Target="slides/slide5.xml"/><Relationship Id="rId54" Type="http://schemas.openxmlformats.org/officeDocument/2006/relationships/font" Target="fonts/Nunito-boldItalic.fntdata"/><Relationship Id="rId13" Type="http://schemas.openxmlformats.org/officeDocument/2006/relationships/slide" Target="slides/slide8.xml"/><Relationship Id="rId57" Type="http://schemas.openxmlformats.org/officeDocument/2006/relationships/font" Target="fonts/Oswald-bold.fntdata"/><Relationship Id="rId12" Type="http://schemas.openxmlformats.org/officeDocument/2006/relationships/slide" Target="slides/slide7.xml"/><Relationship Id="rId56" Type="http://schemas.openxmlformats.org/officeDocument/2006/relationships/font" Target="fonts/Oswald-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Introduce ourselves first, then the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our microcontroller, or moreso embedded processing unit, we opted for the Raspberry Pi 3 Model B. Some important specs for our system include its 1.2 GHz clock rate and </a:t>
            </a:r>
            <a:r>
              <a:rPr lang="en">
                <a:solidFill>
                  <a:schemeClr val="dk2"/>
                </a:solidFill>
              </a:rPr>
              <a:t>1 GB SDRAM a</a:t>
            </a:r>
            <a:r>
              <a:rPr lang="en"/>
              <a:t> which will be necessary for processing point cloud data while also remaining within the 10 minute time constraint specified in the specification. The 40 GPIO pins allow for a ton of input/output potential. The onboard HDMI allows us to directly connect to our display. Some other cool features include its virtual lack of code size limitation and extensive developer community. The combination of its sufficient power consumption, extensive memory capacity, significant input/output potential and exceptional clock rate, all at a price of $35 made the Raspberry Pi an easy choice for our embedded processing unit.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our software development environment, we’ll be coding primarily in Python. For that we’ll be using Jetbrains’ Pycharm as well as Spyder for fast matrix operations. The operating system that we’ll be using, which has long been installed on our Raspberry Pi, is Raspbian which is a distribution of Linux. This is extremely useful as there’s a ton of support available due to the amount of Raspberry Pi users that opt for this operating system. For our version control, we’ll be using the popular GitHub, just to make sure no data is loss and allow for the most efficient software development process. As a result of this, we implemented the agile model, focusing on keeping each other updated on our existing progress and crossing off tasks as we went.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Another extremely important function of the Raspberry Pi in our system is communicating with the other devices. Serving as the brain of the system, the Raspberry Pi is responsible for telling the stepper motor when to step, the camera when to capture an image and the laser when to illuminate.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For communicating with the stepper motor driver, we opted for the RPi.GPIO python library. This library isn’t specific to the stepper motor driver, it actually is a relatively general library that provides control of each of the 40 GPIO pins to users. The stepper motor used in our system operates on a rising edge clock. This is simulated by sending a signal of 0 to that pin and then a signal of 1. This essentially toggles it from off to on, where the step is taken at the point shown in the diagram. Though in an ideal situation, the step is taken immediately at the corner of that edge, in practice there is perhaps a nanosecond degree of delay between the transmission of the signal and the motor’s response.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Cary - Similar to the Stepper Motor Driver, the RPi.GPIO Python Library is also used for communicating with the laser. Unlike the stepper motor driver, however, the laser does not operate on a rising edge clock. When sent a signal of 1, the Laser will turn/remain on. Only when sent a signal of 0 will the laser turn off. This is needed to facilitate the image subtraction, which requires capturing an image with the laser on and one with the laser off.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Cary - For handling communication with the Raspberry Pi Camera, we opted for the PiCamera Python Library. This was actually one of the major benefits of selecting the Pi Camera, this library that offers direct support. Note that we didn’t use the RPi.GPIO library because the Camera is connected directly to the camera port as opposed to a GPIO Pin. The primary functions that the library offers are a Preview which shows users what the camera sees (similarly to how one operates on a smartphone) and a capture which simply takes the picture.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Communication Flowchart</a:t>
            </a:r>
          </a:p>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Sam</a:t>
            </a: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Sommer</a:t>
            </a:r>
          </a:p>
          <a:p>
            <a:pPr lvl="0">
              <a:spcBef>
                <a:spcPts val="0"/>
              </a:spcBef>
              <a:buNone/>
            </a:pPr>
            <a:r>
              <a:rPr lang="en" sz="1200">
                <a:solidFill>
                  <a:srgbClr val="101010"/>
                </a:solidFill>
                <a:highlight>
                  <a:srgbClr val="FFFFFF"/>
                </a:highlight>
              </a:rPr>
              <a:t>The greater number of poles allows a stepper motor to move accurately and precisely between each pole and allows a stepper to be operated without any position feedback for many applications</a:t>
            </a:r>
          </a:p>
          <a:p>
            <a:pPr lvl="0">
              <a:spcBef>
                <a:spcPts val="0"/>
              </a:spcBef>
              <a:buNone/>
            </a:pPr>
            <a:r>
              <a:rPr lang="en" sz="1200">
                <a:solidFill>
                  <a:srgbClr val="101010"/>
                </a:solidFill>
                <a:highlight>
                  <a:srgbClr val="FFFFFF"/>
                </a:highlight>
              </a:rPr>
              <a:t>With a stepper motor, a single drive pulse will move the motor shaft one step, from one pole to the next. Since the step size of a given motor is fixed at a certain amount of rotation, moving to a precise position is simply a matter of sending the right number of pulses.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2" name="Shape 3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8" name="Shape 3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Cary - What’s next? </a:t>
            </a:r>
          </a:p>
          <a:p>
            <a:pPr lvl="0">
              <a:spcBef>
                <a:spcPts val="0"/>
              </a:spcBef>
              <a:buNone/>
            </a:pPr>
            <a:r>
              <a:rPr lang="en"/>
              <a:t>Finalizing and order the PCB. We hope to have that done by the end of next week.</a:t>
            </a:r>
          </a:p>
          <a:p>
            <a:pPr lvl="0">
              <a:spcBef>
                <a:spcPts val="0"/>
              </a:spcBef>
              <a:buNone/>
            </a:pPr>
            <a:r>
              <a:rPr lang="en"/>
              <a:t>As mentioned before, translating the point cloud extraction to opencv code.</a:t>
            </a:r>
          </a:p>
          <a:p>
            <a:pPr lvl="0">
              <a:spcBef>
                <a:spcPts val="0"/>
              </a:spcBef>
              <a:buNone/>
            </a:pPr>
            <a:r>
              <a:rPr lang="en"/>
              <a:t>Writing the software for bluetooth interfacing and transmission of the point cloud data.</a:t>
            </a:r>
          </a:p>
          <a:p>
            <a:pPr lvl="0">
              <a:spcBef>
                <a:spcPts val="0"/>
              </a:spcBef>
              <a:buNone/>
            </a:pPr>
            <a:r>
              <a:rPr lang="en"/>
              <a:t>Finalizing design for the container of the system, then begin its implementation.</a:t>
            </a:r>
          </a:p>
          <a:p>
            <a:pPr lvl="0" rtl="0">
              <a:spcBef>
                <a:spcPts val="0"/>
              </a:spcBef>
              <a:buNone/>
            </a:pPr>
            <a:r>
              <a:rPr lang="en"/>
              <a:t>Most importantly, testing. We want to make sure to allocate sufficient time for testing the system and verifying that is production ready before delivery.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All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Sam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Isaias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14" name="Shape 14"/>
          <p:cNvSpPr txBox="1"/>
          <p:nvPr>
            <p:ph type="ctrTitle"/>
          </p:nvPr>
        </p:nvSpPr>
        <p:spPr>
          <a:xfrm>
            <a:off x="671258" y="990800"/>
            <a:ext cx="7801500" cy="1730100"/>
          </a:xfrm>
          <a:prstGeom prst="rect">
            <a:avLst/>
          </a:prstGeom>
        </p:spPr>
        <p:txBody>
          <a:bodyPr anchorCtr="0" anchor="b" bIns="91425" lIns="91425" rIns="91425" wrap="square" tIns="91425"/>
          <a:lstStyle>
            <a:lvl1pPr lvl="0" algn="ctr">
              <a:spcBef>
                <a:spcPts val="0"/>
              </a:spcBef>
              <a:buSzPts val="4800"/>
              <a:buNone/>
              <a:defRPr sz="4800"/>
            </a:lvl1pPr>
            <a:lvl2pPr lvl="1" algn="ctr">
              <a:spcBef>
                <a:spcPts val="0"/>
              </a:spcBef>
              <a:buSzPts val="4800"/>
              <a:buNone/>
              <a:defRPr sz="4800"/>
            </a:lvl2pPr>
            <a:lvl3pPr lvl="2" algn="ctr">
              <a:spcBef>
                <a:spcPts val="0"/>
              </a:spcBef>
              <a:buSzPts val="4800"/>
              <a:buNone/>
              <a:defRPr sz="4800"/>
            </a:lvl3pPr>
            <a:lvl4pPr lvl="3" algn="ctr">
              <a:spcBef>
                <a:spcPts val="0"/>
              </a:spcBef>
              <a:buSzPts val="4800"/>
              <a:buNone/>
              <a:defRPr sz="4800"/>
            </a:lvl4pPr>
            <a:lvl5pPr lvl="4" algn="ctr">
              <a:spcBef>
                <a:spcPts val="0"/>
              </a:spcBef>
              <a:buSzPts val="4800"/>
              <a:buNone/>
              <a:defRPr sz="4800"/>
            </a:lvl5pPr>
            <a:lvl6pPr lvl="5" algn="ctr">
              <a:spcBef>
                <a:spcPts val="0"/>
              </a:spcBef>
              <a:buSzPts val="4800"/>
              <a:buNone/>
              <a:defRPr sz="4800"/>
            </a:lvl6pPr>
            <a:lvl7pPr lvl="6" algn="ctr">
              <a:spcBef>
                <a:spcPts val="0"/>
              </a:spcBef>
              <a:buSzPts val="4800"/>
              <a:buNone/>
              <a:defRPr sz="4800"/>
            </a:lvl7pPr>
            <a:lvl8pPr lvl="7" algn="ctr">
              <a:spcBef>
                <a:spcPts val="0"/>
              </a:spcBef>
              <a:buSzPts val="4800"/>
              <a:buNone/>
              <a:defRPr sz="4800"/>
            </a:lvl8pPr>
            <a:lvl9pPr lvl="8" algn="ctr">
              <a:spcBef>
                <a:spcPts val="0"/>
              </a:spcBef>
              <a:buSzPts val="4800"/>
              <a:buNone/>
              <a:defRPr sz="4800"/>
            </a:lvl9pPr>
          </a:lstStyle>
          <a:p/>
        </p:txBody>
      </p:sp>
      <p:sp>
        <p:nvSpPr>
          <p:cNvPr id="15" name="Shape 15"/>
          <p:cNvSpPr txBox="1"/>
          <p:nvPr>
            <p:ph idx="1" type="subTitle"/>
          </p:nvPr>
        </p:nvSpPr>
        <p:spPr>
          <a:xfrm>
            <a:off x="671250" y="3174876"/>
            <a:ext cx="78015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3" name="Shape 43"/>
          <p:cNvSpPr txBox="1"/>
          <p:nvPr>
            <p:ph idx="1" type="subTitle"/>
          </p:nvPr>
        </p:nvSpPr>
        <p:spPr>
          <a:xfrm>
            <a:off x="265500" y="28452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3000"/>
              <a:buFont typeface="Oswald"/>
              <a:buNone/>
              <a:defRPr sz="3000">
                <a:solidFill>
                  <a:schemeClr val="dk1"/>
                </a:solidFill>
                <a:latin typeface="Oswald"/>
                <a:ea typeface="Oswald"/>
                <a:cs typeface="Oswald"/>
                <a:sym typeface="Oswald"/>
              </a:defRPr>
            </a:lvl1pPr>
            <a:lvl2pPr lvl="1">
              <a:spcBef>
                <a:spcPts val="0"/>
              </a:spcBef>
              <a:buClr>
                <a:schemeClr val="dk1"/>
              </a:buClr>
              <a:buSzPts val="3000"/>
              <a:buFont typeface="Oswald"/>
              <a:buNone/>
              <a:defRPr sz="3000">
                <a:solidFill>
                  <a:schemeClr val="dk1"/>
                </a:solidFill>
                <a:latin typeface="Oswald"/>
                <a:ea typeface="Oswald"/>
                <a:cs typeface="Oswald"/>
                <a:sym typeface="Oswald"/>
              </a:defRPr>
            </a:lvl2pPr>
            <a:lvl3pPr lvl="2">
              <a:spcBef>
                <a:spcPts val="0"/>
              </a:spcBef>
              <a:buClr>
                <a:schemeClr val="dk1"/>
              </a:buClr>
              <a:buSzPts val="3000"/>
              <a:buFont typeface="Oswald"/>
              <a:buNone/>
              <a:defRPr sz="3000">
                <a:solidFill>
                  <a:schemeClr val="dk1"/>
                </a:solidFill>
                <a:latin typeface="Oswald"/>
                <a:ea typeface="Oswald"/>
                <a:cs typeface="Oswald"/>
                <a:sym typeface="Oswald"/>
              </a:defRPr>
            </a:lvl3pPr>
            <a:lvl4pPr lvl="3">
              <a:spcBef>
                <a:spcPts val="0"/>
              </a:spcBef>
              <a:buClr>
                <a:schemeClr val="dk1"/>
              </a:buClr>
              <a:buSzPts val="3000"/>
              <a:buFont typeface="Oswald"/>
              <a:buNone/>
              <a:defRPr sz="3000">
                <a:solidFill>
                  <a:schemeClr val="dk1"/>
                </a:solidFill>
                <a:latin typeface="Oswald"/>
                <a:ea typeface="Oswald"/>
                <a:cs typeface="Oswald"/>
                <a:sym typeface="Oswald"/>
              </a:defRPr>
            </a:lvl4pPr>
            <a:lvl5pPr lvl="4">
              <a:spcBef>
                <a:spcPts val="0"/>
              </a:spcBef>
              <a:buClr>
                <a:schemeClr val="dk1"/>
              </a:buClr>
              <a:buSzPts val="3000"/>
              <a:buFont typeface="Oswald"/>
              <a:buNone/>
              <a:defRPr sz="3000">
                <a:solidFill>
                  <a:schemeClr val="dk1"/>
                </a:solidFill>
                <a:latin typeface="Oswald"/>
                <a:ea typeface="Oswald"/>
                <a:cs typeface="Oswald"/>
                <a:sym typeface="Oswald"/>
              </a:defRPr>
            </a:lvl5pPr>
            <a:lvl6pPr lvl="5">
              <a:spcBef>
                <a:spcPts val="0"/>
              </a:spcBef>
              <a:buClr>
                <a:schemeClr val="dk1"/>
              </a:buClr>
              <a:buSzPts val="3000"/>
              <a:buFont typeface="Oswald"/>
              <a:buNone/>
              <a:defRPr sz="3000">
                <a:solidFill>
                  <a:schemeClr val="dk1"/>
                </a:solidFill>
                <a:latin typeface="Oswald"/>
                <a:ea typeface="Oswald"/>
                <a:cs typeface="Oswald"/>
                <a:sym typeface="Oswald"/>
              </a:defRPr>
            </a:lvl6pPr>
            <a:lvl7pPr lvl="6">
              <a:spcBef>
                <a:spcPts val="0"/>
              </a:spcBef>
              <a:buClr>
                <a:schemeClr val="dk1"/>
              </a:buClr>
              <a:buSzPts val="3000"/>
              <a:buFont typeface="Oswald"/>
              <a:buNone/>
              <a:defRPr sz="3000">
                <a:solidFill>
                  <a:schemeClr val="dk1"/>
                </a:solidFill>
                <a:latin typeface="Oswald"/>
                <a:ea typeface="Oswald"/>
                <a:cs typeface="Oswald"/>
                <a:sym typeface="Oswald"/>
              </a:defRPr>
            </a:lvl7pPr>
            <a:lvl8pPr lvl="7">
              <a:spcBef>
                <a:spcPts val="0"/>
              </a:spcBef>
              <a:buClr>
                <a:schemeClr val="dk1"/>
              </a:buClr>
              <a:buSzPts val="3000"/>
              <a:buFont typeface="Oswald"/>
              <a:buNone/>
              <a:defRPr sz="3000">
                <a:solidFill>
                  <a:schemeClr val="dk1"/>
                </a:solidFill>
                <a:latin typeface="Oswald"/>
                <a:ea typeface="Oswald"/>
                <a:cs typeface="Oswald"/>
                <a:sym typeface="Oswald"/>
              </a:defRPr>
            </a:lvl8pPr>
            <a:lvl9pPr lvl="8">
              <a:spcBef>
                <a:spcPts val="0"/>
              </a:spcBef>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idx="4294967295" type="ctrTitle"/>
          </p:nvPr>
        </p:nvSpPr>
        <p:spPr>
          <a:xfrm>
            <a:off x="1687926" y="135200"/>
            <a:ext cx="6280200" cy="1730100"/>
          </a:xfrm>
          <a:prstGeom prst="rect">
            <a:avLst/>
          </a:prstGeom>
        </p:spPr>
        <p:txBody>
          <a:bodyPr anchorCtr="0" anchor="t" bIns="91425" lIns="91425" rIns="91425" wrap="square" tIns="91425">
            <a:noAutofit/>
          </a:bodyPr>
          <a:lstStyle/>
          <a:p>
            <a:pPr lvl="0">
              <a:spcBef>
                <a:spcPts val="0"/>
              </a:spcBef>
              <a:buNone/>
            </a:pPr>
            <a:r>
              <a:rPr lang="en" sz="4800"/>
              <a:t>S</a:t>
            </a:r>
            <a:r>
              <a:rPr lang="en" sz="4800"/>
              <a:t>canner for Automated 3D Modeling of Small Objects</a:t>
            </a:r>
          </a:p>
        </p:txBody>
      </p:sp>
      <p:sp>
        <p:nvSpPr>
          <p:cNvPr id="60" name="Shape 60"/>
          <p:cNvSpPr txBox="1"/>
          <p:nvPr>
            <p:ph idx="4294967295" type="subTitle"/>
          </p:nvPr>
        </p:nvSpPr>
        <p:spPr>
          <a:xfrm>
            <a:off x="862900" y="2869150"/>
            <a:ext cx="8183700" cy="465600"/>
          </a:xfrm>
          <a:prstGeom prst="rect">
            <a:avLst/>
          </a:prstGeom>
        </p:spPr>
        <p:txBody>
          <a:bodyPr anchorCtr="0" anchor="t" bIns="91425" lIns="91425" rIns="91425" wrap="square" tIns="91425">
            <a:noAutofit/>
          </a:bodyPr>
          <a:lstStyle/>
          <a:p>
            <a:pPr lvl="0" rtl="0" algn="r">
              <a:spcBef>
                <a:spcPts val="0"/>
              </a:spcBef>
              <a:buNone/>
            </a:pPr>
            <a:r>
              <a:rPr b="1" lang="en">
                <a:solidFill>
                  <a:srgbClr val="FFFFFF"/>
                </a:solidFill>
                <a:latin typeface="Raleway"/>
                <a:ea typeface="Raleway"/>
                <a:cs typeface="Raleway"/>
                <a:sym typeface="Raleway"/>
              </a:rPr>
              <a:t>Group B CREOL</a:t>
            </a:r>
          </a:p>
          <a:p>
            <a:pPr lvl="0" rtl="0">
              <a:spcBef>
                <a:spcPts val="0"/>
              </a:spcBef>
              <a:buClr>
                <a:schemeClr val="dk2"/>
              </a:buClr>
              <a:buSzPts val="1100"/>
              <a:buFont typeface="Arial"/>
              <a:buNone/>
            </a:pPr>
            <a:r>
              <a:t/>
            </a:r>
            <a:endParaRPr/>
          </a:p>
          <a:p>
            <a:pPr lvl="0" rtl="0">
              <a:spcBef>
                <a:spcPts val="0"/>
              </a:spcBef>
              <a:buClr>
                <a:srgbClr val="000000"/>
              </a:buClr>
              <a:buSzPts val="1100"/>
              <a:buFont typeface="Arial"/>
              <a:buNone/>
            </a:pPr>
            <a:br>
              <a:rPr lang="en"/>
            </a:br>
          </a:p>
        </p:txBody>
      </p:sp>
      <p:sp>
        <p:nvSpPr>
          <p:cNvPr id="61" name="Shape 61"/>
          <p:cNvSpPr txBox="1"/>
          <p:nvPr/>
        </p:nvSpPr>
        <p:spPr>
          <a:xfrm>
            <a:off x="4145500" y="3334750"/>
            <a:ext cx="4901100" cy="1561800"/>
          </a:xfrm>
          <a:prstGeom prst="rect">
            <a:avLst/>
          </a:prstGeom>
          <a:noFill/>
          <a:ln>
            <a:noFill/>
          </a:ln>
        </p:spPr>
        <p:txBody>
          <a:bodyPr anchorCtr="0" anchor="t" bIns="91425" lIns="91425" rIns="91425" wrap="square" tIns="91425">
            <a:noAutofit/>
          </a:bodyPr>
          <a:lstStyle/>
          <a:p>
            <a:pPr lvl="0" rtl="0" algn="r">
              <a:spcBef>
                <a:spcPts val="0"/>
              </a:spcBef>
              <a:buNone/>
            </a:pPr>
            <a:r>
              <a:rPr b="1" lang="en" sz="2400">
                <a:solidFill>
                  <a:srgbClr val="FFFFFF"/>
                </a:solidFill>
                <a:latin typeface="Raleway"/>
                <a:ea typeface="Raleway"/>
                <a:cs typeface="Raleway"/>
                <a:sym typeface="Raleway"/>
              </a:rPr>
              <a:t>Cary McEwan CPE</a:t>
            </a:r>
          </a:p>
          <a:p>
            <a:pPr lvl="0" rtl="0" algn="r">
              <a:spcBef>
                <a:spcPts val="0"/>
              </a:spcBef>
              <a:buClr>
                <a:schemeClr val="dk2"/>
              </a:buClr>
              <a:buSzPts val="1100"/>
              <a:buFont typeface="Arial"/>
              <a:buNone/>
            </a:pPr>
            <a:r>
              <a:rPr b="1" lang="en" sz="2400">
                <a:solidFill>
                  <a:srgbClr val="FFFFFF"/>
                </a:solidFill>
                <a:latin typeface="Raleway"/>
                <a:ea typeface="Raleway"/>
                <a:cs typeface="Raleway"/>
                <a:sym typeface="Raleway"/>
              </a:rPr>
              <a:t>Sommer Hilliard EE</a:t>
            </a:r>
            <a:br>
              <a:rPr b="1" lang="en" sz="2400">
                <a:solidFill>
                  <a:srgbClr val="FFFFFF"/>
                </a:solidFill>
                <a:latin typeface="Raleway"/>
                <a:ea typeface="Raleway"/>
                <a:cs typeface="Raleway"/>
                <a:sym typeface="Raleway"/>
              </a:rPr>
            </a:br>
            <a:r>
              <a:rPr b="1" lang="en" sz="2400">
                <a:solidFill>
                  <a:srgbClr val="FFFFFF"/>
                </a:solidFill>
                <a:latin typeface="Raleway"/>
                <a:ea typeface="Raleway"/>
                <a:cs typeface="Raleway"/>
                <a:sym typeface="Raleway"/>
              </a:rPr>
              <a:t>Isaias Velez EE</a:t>
            </a:r>
            <a:br>
              <a:rPr b="1" lang="en" sz="2400">
                <a:solidFill>
                  <a:srgbClr val="FFFFFF"/>
                </a:solidFill>
                <a:latin typeface="Raleway"/>
                <a:ea typeface="Raleway"/>
                <a:cs typeface="Raleway"/>
                <a:sym typeface="Raleway"/>
              </a:rPr>
            </a:br>
            <a:r>
              <a:rPr b="1" lang="en" sz="2400">
                <a:solidFill>
                  <a:srgbClr val="FFFFFF"/>
                </a:solidFill>
                <a:latin typeface="Raleway"/>
                <a:ea typeface="Raleway"/>
                <a:cs typeface="Raleway"/>
                <a:sym typeface="Raleway"/>
              </a:rPr>
              <a:t>Sam Benjamin PE</a:t>
            </a:r>
          </a:p>
        </p:txBody>
      </p:sp>
      <p:pic>
        <p:nvPicPr>
          <p:cNvPr id="62" name="Shape 62"/>
          <p:cNvPicPr preferRelativeResize="0"/>
          <p:nvPr/>
        </p:nvPicPr>
        <p:blipFill>
          <a:blip r:embed="rId3">
            <a:alphaModFix/>
          </a:blip>
          <a:stretch>
            <a:fillRect/>
          </a:stretch>
        </p:blipFill>
        <p:spPr>
          <a:xfrm>
            <a:off x="1074425" y="1929600"/>
            <a:ext cx="3955925" cy="2966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Meshing</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Post point cloud processing in Meshlab server</a:t>
            </a:r>
          </a:p>
          <a:p>
            <a:pPr indent="-317500" lvl="1" marL="914400" rtl="0">
              <a:spcBef>
                <a:spcPts val="0"/>
              </a:spcBef>
              <a:spcAft>
                <a:spcPts val="0"/>
              </a:spcAft>
              <a:buClr>
                <a:srgbClr val="FFFFFF"/>
              </a:buClr>
              <a:buSzPts val="1400"/>
              <a:buChar char="○"/>
            </a:pPr>
            <a:r>
              <a:rPr lang="en">
                <a:solidFill>
                  <a:srgbClr val="FFFFFF"/>
                </a:solidFill>
              </a:rPr>
              <a:t>*.mlx scripts</a:t>
            </a:r>
          </a:p>
          <a:p>
            <a:pPr indent="-342900" lvl="0" marL="457200" rtl="0">
              <a:spcBef>
                <a:spcPts val="0"/>
              </a:spcBef>
              <a:spcAft>
                <a:spcPts val="0"/>
              </a:spcAft>
              <a:buClr>
                <a:srgbClr val="FFFFFF"/>
              </a:buClr>
              <a:buSzPts val="1800"/>
              <a:buChar char="●"/>
            </a:pPr>
            <a:r>
              <a:rPr lang="en">
                <a:solidFill>
                  <a:srgbClr val="FFFFFF"/>
                </a:solidFill>
              </a:rPr>
              <a:t>Poisson Disk Sampling</a:t>
            </a:r>
          </a:p>
          <a:p>
            <a:pPr indent="-317500" lvl="1" marL="914400" rtl="0">
              <a:spcBef>
                <a:spcPts val="0"/>
              </a:spcBef>
              <a:spcAft>
                <a:spcPts val="0"/>
              </a:spcAft>
              <a:buClr>
                <a:srgbClr val="FFFFFF"/>
              </a:buClr>
              <a:buSzPts val="1400"/>
              <a:buChar char="○"/>
            </a:pPr>
            <a:r>
              <a:rPr lang="en">
                <a:solidFill>
                  <a:srgbClr val="FFFFFF"/>
                </a:solidFill>
              </a:rPr>
              <a:t>Takes sample of dense point cloud and creates poisson disks around the cloud</a:t>
            </a:r>
          </a:p>
          <a:p>
            <a:pPr indent="-317500" lvl="1" marL="914400" rtl="0">
              <a:spcBef>
                <a:spcPts val="0"/>
              </a:spcBef>
              <a:spcAft>
                <a:spcPts val="0"/>
              </a:spcAft>
              <a:buClr>
                <a:srgbClr val="FFFFFF"/>
              </a:buClr>
              <a:buSzPts val="1400"/>
              <a:buChar char="○"/>
            </a:pPr>
            <a:r>
              <a:rPr lang="en">
                <a:solidFill>
                  <a:srgbClr val="FFFFFF"/>
                </a:solidFill>
              </a:rPr>
              <a:t>Improves calculation using subsample</a:t>
            </a:r>
          </a:p>
          <a:p>
            <a:pPr indent="-342900" lvl="0" marL="457200" rtl="0">
              <a:spcBef>
                <a:spcPts val="0"/>
              </a:spcBef>
              <a:spcAft>
                <a:spcPts val="0"/>
              </a:spcAft>
              <a:buClr>
                <a:srgbClr val="FFFFFF"/>
              </a:buClr>
              <a:buSzPts val="1800"/>
              <a:buChar char="●"/>
            </a:pPr>
            <a:r>
              <a:rPr lang="en">
                <a:solidFill>
                  <a:srgbClr val="FFFFFF"/>
                </a:solidFill>
              </a:rPr>
              <a:t>Compute vertex normals</a:t>
            </a:r>
          </a:p>
          <a:p>
            <a:pPr indent="-317500" lvl="1" marL="914400" rtl="0">
              <a:spcBef>
                <a:spcPts val="0"/>
              </a:spcBef>
              <a:spcAft>
                <a:spcPts val="0"/>
              </a:spcAft>
              <a:buClr>
                <a:srgbClr val="FFFFFF"/>
              </a:buClr>
              <a:buSzPts val="1400"/>
              <a:buChar char="○"/>
            </a:pPr>
            <a:r>
              <a:rPr lang="en">
                <a:solidFill>
                  <a:srgbClr val="FFFFFF"/>
                </a:solidFill>
              </a:rPr>
              <a:t>Nearest Neighbor Search (100+)</a:t>
            </a:r>
          </a:p>
          <a:p>
            <a:pPr indent="-342900" lvl="0" marL="457200" rtl="0">
              <a:spcBef>
                <a:spcPts val="0"/>
              </a:spcBef>
              <a:spcAft>
                <a:spcPts val="0"/>
              </a:spcAft>
              <a:buClr>
                <a:srgbClr val="FFFFFF"/>
              </a:buClr>
              <a:buSzPts val="1800"/>
              <a:buChar char="●"/>
            </a:pPr>
            <a:r>
              <a:rPr lang="en">
                <a:solidFill>
                  <a:srgbClr val="FFFFFF"/>
                </a:solidFill>
              </a:rPr>
              <a:t>Poisson Reconstruction</a:t>
            </a:r>
          </a:p>
          <a:p>
            <a:pPr indent="-317500" lvl="1" marL="914400" rtl="0">
              <a:spcBef>
                <a:spcPts val="0"/>
              </a:spcBef>
              <a:buClr>
                <a:srgbClr val="FFFFFF"/>
              </a:buClr>
              <a:buSzPts val="1400"/>
              <a:buChar char="○"/>
            </a:pPr>
            <a:r>
              <a:rPr lang="en">
                <a:solidFill>
                  <a:srgbClr val="FFFFFF"/>
                </a:solidFill>
              </a:rPr>
              <a:t>Uses octrees to sample points recursively divided into 8 octants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Software Implementation</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Python scientific computing stack</a:t>
            </a:r>
          </a:p>
          <a:p>
            <a:pPr indent="-317500" lvl="1" marL="914400" rtl="0">
              <a:spcBef>
                <a:spcPts val="0"/>
              </a:spcBef>
              <a:spcAft>
                <a:spcPts val="0"/>
              </a:spcAft>
              <a:buClr>
                <a:srgbClr val="FFFFFF"/>
              </a:buClr>
              <a:buSzPts val="1400"/>
              <a:buChar char="○"/>
            </a:pPr>
            <a:r>
              <a:rPr lang="en">
                <a:solidFill>
                  <a:srgbClr val="FFFFFF"/>
                </a:solidFill>
              </a:rPr>
              <a:t>Numpy -&gt; C/C++/ Fortran bindings for fast matrix operations </a:t>
            </a:r>
          </a:p>
          <a:p>
            <a:pPr indent="-342900" lvl="0" marL="457200" rtl="0">
              <a:spcBef>
                <a:spcPts val="0"/>
              </a:spcBef>
              <a:spcAft>
                <a:spcPts val="0"/>
              </a:spcAft>
              <a:buClr>
                <a:srgbClr val="FFFFFF"/>
              </a:buClr>
              <a:buSzPts val="1800"/>
              <a:buChar char="●"/>
            </a:pPr>
            <a:r>
              <a:rPr lang="en">
                <a:solidFill>
                  <a:srgbClr val="FFFFFF"/>
                </a:solidFill>
              </a:rPr>
              <a:t>OpenCV</a:t>
            </a:r>
          </a:p>
          <a:p>
            <a:pPr indent="-317500" lvl="1" marL="914400" rtl="0">
              <a:spcBef>
                <a:spcPts val="0"/>
              </a:spcBef>
              <a:spcAft>
                <a:spcPts val="0"/>
              </a:spcAft>
              <a:buClr>
                <a:srgbClr val="FFFFFF"/>
              </a:buClr>
              <a:buSzPts val="1400"/>
              <a:buChar char="○"/>
            </a:pPr>
            <a:r>
              <a:rPr lang="en">
                <a:solidFill>
                  <a:srgbClr val="FFFFFF"/>
                </a:solidFill>
              </a:rPr>
              <a:t>C++ binding for Python</a:t>
            </a:r>
          </a:p>
          <a:p>
            <a:pPr indent="-342900" lvl="0" marL="457200" rtl="0">
              <a:spcBef>
                <a:spcPts val="0"/>
              </a:spcBef>
              <a:spcAft>
                <a:spcPts val="0"/>
              </a:spcAft>
              <a:buClr>
                <a:srgbClr val="FFFFFF"/>
              </a:buClr>
              <a:buSzPts val="1800"/>
              <a:buChar char="●"/>
            </a:pPr>
            <a:r>
              <a:rPr lang="en">
                <a:solidFill>
                  <a:srgbClr val="FFFFFF"/>
                </a:solidFill>
              </a:rPr>
              <a:t>Software compensation for hardware issues</a:t>
            </a:r>
          </a:p>
          <a:p>
            <a:pPr indent="-317500" lvl="1" marL="914400" rtl="0">
              <a:spcBef>
                <a:spcPts val="0"/>
              </a:spcBef>
              <a:spcAft>
                <a:spcPts val="0"/>
              </a:spcAft>
              <a:buClr>
                <a:srgbClr val="FFFFFF"/>
              </a:buClr>
              <a:buSzPts val="1400"/>
              <a:buChar char="○"/>
            </a:pPr>
            <a:r>
              <a:rPr lang="en">
                <a:solidFill>
                  <a:srgbClr val="FFFFFF"/>
                </a:solidFill>
              </a:rPr>
              <a:t>Open Design due to image and channel subtraction</a:t>
            </a:r>
          </a:p>
          <a:p>
            <a:pPr indent="-317500" lvl="1" marL="914400" rtl="0">
              <a:spcBef>
                <a:spcPts val="0"/>
              </a:spcBef>
              <a:spcAft>
                <a:spcPts val="0"/>
              </a:spcAft>
              <a:buClr>
                <a:srgbClr val="FFFFFF"/>
              </a:buClr>
              <a:buSzPts val="1400"/>
              <a:buChar char="○"/>
            </a:pPr>
            <a:r>
              <a:rPr lang="en">
                <a:solidFill>
                  <a:srgbClr val="FFFFFF"/>
                </a:solidFill>
              </a:rPr>
              <a:t>Vibrational interference</a:t>
            </a:r>
          </a:p>
          <a:p>
            <a:pPr indent="-317500" lvl="1" marL="914400" rtl="0">
              <a:spcBef>
                <a:spcPts val="0"/>
              </a:spcBef>
              <a:spcAft>
                <a:spcPts val="0"/>
              </a:spcAft>
              <a:buClr>
                <a:srgbClr val="FFFFFF"/>
              </a:buClr>
              <a:buSzPts val="1400"/>
              <a:buChar char="○"/>
            </a:pPr>
            <a:r>
              <a:rPr lang="en">
                <a:solidFill>
                  <a:srgbClr val="FFFFFF"/>
                </a:solidFill>
              </a:rPr>
              <a:t>Misalignment</a:t>
            </a:r>
          </a:p>
          <a:p>
            <a:pPr indent="-317500" lvl="1" marL="914400" rtl="0">
              <a:spcBef>
                <a:spcPts val="0"/>
              </a:spcBef>
              <a:buClr>
                <a:srgbClr val="FFFFFF"/>
              </a:buClr>
              <a:buSzPts val="1400"/>
              <a:buChar char="○"/>
            </a:pPr>
            <a:r>
              <a:rPr lang="en">
                <a:solidFill>
                  <a:srgbClr val="FFFFFF"/>
                </a:solidFill>
              </a:rPr>
              <a:t>System Synchronization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idx="1" type="body"/>
          </p:nvPr>
        </p:nvSpPr>
        <p:spPr>
          <a:xfrm>
            <a:off x="178800" y="3151575"/>
            <a:ext cx="3372000" cy="1752600"/>
          </a:xfrm>
          <a:prstGeom prst="rect">
            <a:avLst/>
          </a:prstGeom>
        </p:spPr>
        <p:txBody>
          <a:bodyPr anchorCtr="0" anchor="t" bIns="91425" lIns="91425" rIns="91425" wrap="square" tIns="91425">
            <a:noAutofit/>
          </a:bodyPr>
          <a:lstStyle/>
          <a:p>
            <a:pPr indent="-317500" lvl="0" marL="457200" rtl="0">
              <a:lnSpc>
                <a:spcPct val="150000"/>
              </a:lnSpc>
              <a:spcBef>
                <a:spcPts val="0"/>
              </a:spcBef>
              <a:spcAft>
                <a:spcPts val="0"/>
              </a:spcAft>
              <a:buClr>
                <a:srgbClr val="FFFFFF"/>
              </a:buClr>
              <a:buSzPts val="1400"/>
              <a:buChar char="●"/>
            </a:pPr>
            <a:r>
              <a:rPr lang="en">
                <a:solidFill>
                  <a:srgbClr val="FFFFFF"/>
                </a:solidFill>
              </a:rPr>
              <a:t>1 GB SDRAM</a:t>
            </a:r>
          </a:p>
          <a:p>
            <a:pPr indent="-317500" lvl="0" marL="457200" rtl="0">
              <a:lnSpc>
                <a:spcPct val="150000"/>
              </a:lnSpc>
              <a:spcBef>
                <a:spcPts val="0"/>
              </a:spcBef>
              <a:spcAft>
                <a:spcPts val="0"/>
              </a:spcAft>
              <a:buClr>
                <a:srgbClr val="FFFFFF"/>
              </a:buClr>
              <a:buSzPts val="1400"/>
              <a:buChar char="●"/>
            </a:pPr>
            <a:r>
              <a:rPr lang="en">
                <a:solidFill>
                  <a:srgbClr val="FFFFFF"/>
                </a:solidFill>
              </a:rPr>
              <a:t>Onboard HDMI</a:t>
            </a:r>
          </a:p>
          <a:p>
            <a:pPr indent="-317500" lvl="0" marL="457200" rtl="0">
              <a:lnSpc>
                <a:spcPct val="150000"/>
              </a:lnSpc>
              <a:spcBef>
                <a:spcPts val="0"/>
              </a:spcBef>
              <a:spcAft>
                <a:spcPts val="0"/>
              </a:spcAft>
              <a:buClr>
                <a:srgbClr val="FFFFFF"/>
              </a:buClr>
              <a:buSzPts val="1400"/>
              <a:buChar char="●"/>
            </a:pPr>
            <a:r>
              <a:rPr lang="en">
                <a:solidFill>
                  <a:srgbClr val="FFFFFF"/>
                </a:solidFill>
              </a:rPr>
              <a:t>No code size limitation</a:t>
            </a:r>
          </a:p>
          <a:p>
            <a:pPr indent="-317500" lvl="0" marL="457200" rtl="0">
              <a:lnSpc>
                <a:spcPct val="150000"/>
              </a:lnSpc>
              <a:spcBef>
                <a:spcPts val="0"/>
              </a:spcBef>
              <a:spcAft>
                <a:spcPts val="0"/>
              </a:spcAft>
              <a:buClr>
                <a:srgbClr val="FFFFFF"/>
              </a:buClr>
              <a:buSzPts val="1400"/>
              <a:buChar char="●"/>
            </a:pPr>
            <a:r>
              <a:rPr lang="en">
                <a:solidFill>
                  <a:srgbClr val="FFFFFF"/>
                </a:solidFill>
              </a:rPr>
              <a:t>Extensive developer community</a:t>
            </a:r>
          </a:p>
          <a:p>
            <a:pPr indent="-317500" lvl="0" marL="457200" rtl="0">
              <a:lnSpc>
                <a:spcPct val="150000"/>
              </a:lnSpc>
              <a:spcBef>
                <a:spcPts val="0"/>
              </a:spcBef>
              <a:buClr>
                <a:srgbClr val="FFFFFF"/>
              </a:buClr>
              <a:buSzPts val="1400"/>
              <a:buChar char="●"/>
            </a:pPr>
            <a:r>
              <a:rPr lang="en">
                <a:solidFill>
                  <a:srgbClr val="FFFFFF"/>
                </a:solidFill>
              </a:rPr>
              <a:t>$35</a:t>
            </a:r>
          </a:p>
        </p:txBody>
      </p:sp>
      <p:sp>
        <p:nvSpPr>
          <p:cNvPr id="178" name="Shape 178"/>
          <p:cNvSpPr txBox="1"/>
          <p:nvPr>
            <p:ph idx="4294967295" type="subTitle"/>
          </p:nvPr>
        </p:nvSpPr>
        <p:spPr>
          <a:xfrm>
            <a:off x="178800" y="239300"/>
            <a:ext cx="3143700" cy="937800"/>
          </a:xfrm>
          <a:prstGeom prst="rect">
            <a:avLst/>
          </a:prstGeom>
        </p:spPr>
        <p:txBody>
          <a:bodyPr anchorCtr="0" anchor="t" bIns="91425" lIns="91425" rIns="91425" wrap="square" tIns="91425">
            <a:noAutofit/>
          </a:bodyPr>
          <a:lstStyle/>
          <a:p>
            <a:pPr lvl="0" algn="r">
              <a:spcBef>
                <a:spcPts val="0"/>
              </a:spcBef>
              <a:buNone/>
            </a:pPr>
            <a:r>
              <a:rPr lang="en" sz="2700">
                <a:solidFill>
                  <a:srgbClr val="FFFFFF"/>
                </a:solidFill>
                <a:latin typeface="Oswald"/>
                <a:ea typeface="Oswald"/>
                <a:cs typeface="Oswald"/>
                <a:sym typeface="Oswald"/>
              </a:rPr>
              <a:t>Raspberry Pi 3 Model B</a:t>
            </a:r>
          </a:p>
        </p:txBody>
      </p:sp>
      <p:graphicFrame>
        <p:nvGraphicFramePr>
          <p:cNvPr id="179" name="Shape 179"/>
          <p:cNvGraphicFramePr/>
          <p:nvPr/>
        </p:nvGraphicFramePr>
        <p:xfrm>
          <a:off x="3387525" y="239300"/>
          <a:ext cx="3000000" cy="3000000"/>
        </p:xfrm>
        <a:graphic>
          <a:graphicData uri="http://schemas.openxmlformats.org/drawingml/2006/table">
            <a:tbl>
              <a:tblPr bandRow="1">
                <a:noFill/>
                <a:tableStyleId>{D5E8AD31-141A-441D-AA93-4D0880600DE3}</a:tableStyleId>
              </a:tblPr>
              <a:tblGrid>
                <a:gridCol w="1076250"/>
                <a:gridCol w="1076900"/>
                <a:gridCol w="689325"/>
                <a:gridCol w="860325"/>
                <a:gridCol w="928650"/>
                <a:gridCol w="980000"/>
              </a:tblGrid>
              <a:tr h="534100">
                <a:tc>
                  <a:txBody>
                    <a:bodyPr>
                      <a:noAutofit/>
                    </a:bodyPr>
                    <a:lstStyle/>
                    <a:p>
                      <a:pPr lvl="0" rtl="0">
                        <a:spcBef>
                          <a:spcPts val="0"/>
                        </a:spcBef>
                        <a:buNone/>
                      </a:pPr>
                      <a:r>
                        <a:t/>
                      </a:r>
                      <a:endParaRPr sz="100">
                        <a:solidFill>
                          <a:srgbClr val="FFFFFF"/>
                        </a:solidFill>
                        <a:latin typeface="Times"/>
                        <a:ea typeface="Times"/>
                        <a:cs typeface="Times"/>
                        <a:sym typeface="Times"/>
                      </a:endParaRP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c>
                  <a:txBody>
                    <a:bodyPr>
                      <a:noAutofit/>
                    </a:bodyPr>
                    <a:lstStyle/>
                    <a:p>
                      <a:pPr lvl="0" rtl="0">
                        <a:spcBef>
                          <a:spcPts val="0"/>
                        </a:spcBef>
                        <a:buNone/>
                      </a:pPr>
                      <a:r>
                        <a:t/>
                      </a:r>
                      <a:endParaRPr sz="100">
                        <a:solidFill>
                          <a:srgbClr val="FFFFFF"/>
                        </a:solidFill>
                        <a:latin typeface="Times"/>
                        <a:ea typeface="Times"/>
                        <a:cs typeface="Times"/>
                        <a:sym typeface="Times"/>
                      </a:endParaRP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Arduino UNO</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Raspberry Pi Model A</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c>
                  <a:txBody>
                    <a:bodyPr>
                      <a:noAutofit/>
                    </a:bodyPr>
                    <a:lstStyle/>
                    <a:p>
                      <a:pPr indent="0" lvl="0" marL="63500" rtl="0" algn="ctr">
                        <a:spcBef>
                          <a:spcPts val="0"/>
                        </a:spcBef>
                        <a:buNone/>
                      </a:pPr>
                      <a:r>
                        <a:rPr b="1" lang="en" sz="1100">
                          <a:solidFill>
                            <a:srgbClr val="FFFFFF"/>
                          </a:solidFill>
                        </a:rPr>
                        <a:t>Raspberry Pi 3 Model B</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BeagleBone Black</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38100">
                      <a:solidFill>
                        <a:srgbClr val="FFFFFF"/>
                      </a:solidFill>
                      <a:prstDash val="solid"/>
                      <a:round/>
                      <a:headEnd len="med" w="med" type="none"/>
                      <a:tailEnd len="med" w="med" type="none"/>
                    </a:lnB>
                  </a:tcPr>
                </a:tc>
              </a:tr>
              <a:tr h="391325">
                <a:tc rowSpan="3">
                  <a:txBody>
                    <a:bodyPr>
                      <a:noAutofit/>
                    </a:bodyPr>
                    <a:lstStyle/>
                    <a:p>
                      <a:pPr lvl="0" rtl="0">
                        <a:spcBef>
                          <a:spcPts val="0"/>
                        </a:spcBef>
                        <a:spcAft>
                          <a:spcPts val="1200"/>
                        </a:spcAft>
                        <a:buNone/>
                      </a:pPr>
                      <a:br>
                        <a:rPr lang="en" sz="1000">
                          <a:solidFill>
                            <a:srgbClr val="FFFFFF"/>
                          </a:solidFill>
                          <a:latin typeface="Times"/>
                          <a:ea typeface="Times"/>
                          <a:cs typeface="Times"/>
                          <a:sym typeface="Times"/>
                        </a:rPr>
                      </a:br>
                    </a:p>
                    <a:p>
                      <a:pPr lvl="0" rtl="0" algn="ctr">
                        <a:spcBef>
                          <a:spcPts val="0"/>
                        </a:spcBef>
                        <a:buNone/>
                      </a:pPr>
                      <a:r>
                        <a:rPr b="1" lang="en" sz="1100">
                          <a:solidFill>
                            <a:srgbClr val="FFFFFF"/>
                          </a:solidFill>
                        </a:rPr>
                        <a:t>Power Consumption</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Operating Voltage (V)</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 V</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 V</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5.1 V</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 V</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381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391325">
                <a:tc vMerge="1"/>
                <a:tc>
                  <a:txBody>
                    <a:bodyPr>
                      <a:noAutofit/>
                    </a:bodyPr>
                    <a:lstStyle/>
                    <a:p>
                      <a:pPr lvl="0" rtl="0" algn="ctr">
                        <a:spcBef>
                          <a:spcPts val="0"/>
                        </a:spcBef>
                        <a:buNone/>
                      </a:pPr>
                      <a:r>
                        <a:rPr b="1" lang="en" sz="1100">
                          <a:solidFill>
                            <a:srgbClr val="FFFFFF"/>
                          </a:solidFill>
                        </a:rPr>
                        <a:t>DC Current (mA)</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46.5 mA</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500 mA</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1000 mA</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1200 mA</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534100">
                <a:tc vMerge="1"/>
                <a:tc>
                  <a:txBody>
                    <a:bodyPr>
                      <a:noAutofit/>
                    </a:bodyPr>
                    <a:lstStyle/>
                    <a:p>
                      <a:pPr lvl="0" rtl="0" algn="ctr">
                        <a:spcBef>
                          <a:spcPts val="0"/>
                        </a:spcBef>
                        <a:buNone/>
                      </a:pPr>
                      <a:r>
                        <a:rPr b="1" lang="en" sz="1100">
                          <a:solidFill>
                            <a:srgbClr val="FFFFFF"/>
                          </a:solidFill>
                        </a:rPr>
                        <a:t>Power Consumption (mW)</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232.5 mW</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2500 mW</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5100 mW</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6000 mW</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391325">
                <a:tc rowSpan="2">
                  <a:txBody>
                    <a:bodyPr>
                      <a:noAutofit/>
                    </a:bodyPr>
                    <a:lstStyle/>
                    <a:p>
                      <a:pPr lvl="0" rtl="0">
                        <a:spcBef>
                          <a:spcPts val="0"/>
                        </a:spcBef>
                        <a:spcAft>
                          <a:spcPts val="1200"/>
                        </a:spcAft>
                        <a:buNone/>
                      </a:pPr>
                      <a:br>
                        <a:rPr lang="en" sz="1000">
                          <a:solidFill>
                            <a:srgbClr val="FFFFFF"/>
                          </a:solidFill>
                          <a:latin typeface="Times"/>
                          <a:ea typeface="Times"/>
                          <a:cs typeface="Times"/>
                          <a:sym typeface="Times"/>
                        </a:rPr>
                      </a:br>
                    </a:p>
                    <a:p>
                      <a:pPr lvl="0" rtl="0" algn="ctr">
                        <a:spcBef>
                          <a:spcPts val="0"/>
                        </a:spcBef>
                        <a:buNone/>
                      </a:pPr>
                      <a:r>
                        <a:rPr b="1" lang="en" sz="1100">
                          <a:solidFill>
                            <a:srgbClr val="FFFFFF"/>
                          </a:solidFill>
                        </a:rPr>
                        <a:t>Cost</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System Price ($)</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$20</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$25</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$35</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$53</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534100">
                <a:tc vMerge="1"/>
                <a:tc>
                  <a:txBody>
                    <a:bodyPr>
                      <a:noAutofit/>
                    </a:bodyPr>
                    <a:lstStyle/>
                    <a:p>
                      <a:pPr lvl="0" rtl="0" algn="ctr">
                        <a:spcBef>
                          <a:spcPts val="0"/>
                        </a:spcBef>
                        <a:buNone/>
                      </a:pPr>
                      <a:r>
                        <a:rPr b="1" lang="en" sz="1100">
                          <a:solidFill>
                            <a:srgbClr val="FFFFFF"/>
                          </a:solidFill>
                        </a:rPr>
                        <a:t>Budget Percentage (%)</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9.5%</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11.9%</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16.7%</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25.2%</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391325">
                <a:tc>
                  <a:txBody>
                    <a:bodyPr>
                      <a:noAutofit/>
                    </a:bodyPr>
                    <a:lstStyle/>
                    <a:p>
                      <a:pPr lvl="0" rtl="0" algn="ctr">
                        <a:spcBef>
                          <a:spcPts val="0"/>
                        </a:spcBef>
                        <a:buNone/>
                      </a:pPr>
                      <a:r>
                        <a:rPr b="1" lang="en" sz="1100">
                          <a:solidFill>
                            <a:srgbClr val="FFFFFF"/>
                          </a:solidFill>
                        </a:rPr>
                        <a:t>Memory</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RAM</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 KB SRAM</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256 MB SDRAM</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 GB SDRAM</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512 MB DDR3</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391325">
                <a:tc>
                  <a:txBody>
                    <a:bodyPr>
                      <a:noAutofit/>
                    </a:bodyPr>
                    <a:lstStyle/>
                    <a:p>
                      <a:pPr lvl="0" rtl="0" algn="ctr">
                        <a:spcBef>
                          <a:spcPts val="0"/>
                        </a:spcBef>
                        <a:buNone/>
                      </a:pPr>
                      <a:r>
                        <a:rPr b="1" lang="en" sz="1100">
                          <a:solidFill>
                            <a:srgbClr val="FFFFFF"/>
                          </a:solidFill>
                        </a:rPr>
                        <a:t>I/O Potential</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GPIO Pin Count</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14</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8</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40</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65</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r h="391325">
                <a:tc>
                  <a:txBody>
                    <a:bodyPr>
                      <a:noAutofit/>
                    </a:bodyPr>
                    <a:lstStyle/>
                    <a:p>
                      <a:pPr lvl="0" rtl="0" algn="ctr">
                        <a:spcBef>
                          <a:spcPts val="0"/>
                        </a:spcBef>
                        <a:buNone/>
                      </a:pPr>
                      <a:r>
                        <a:rPr b="1" lang="en" sz="1100">
                          <a:solidFill>
                            <a:srgbClr val="FFFFFF"/>
                          </a:solidFill>
                        </a:rPr>
                        <a:t>Clock Rate</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b="1" lang="en" sz="1100">
                          <a:solidFill>
                            <a:srgbClr val="FFFFFF"/>
                          </a:solidFill>
                        </a:rPr>
                        <a:t>Clock Rate</a:t>
                      </a:r>
                    </a:p>
                  </a:txBody>
                  <a:tcPr marT="63500" marB="63500" marR="63500" marL="63500">
                    <a:lnL cap="flat" cmpd="sng" w="12700">
                      <a:solidFill>
                        <a:srgbClr val="FFFFFF"/>
                      </a:solidFill>
                      <a:prstDash val="solid"/>
                      <a:round/>
                      <a:headEnd len="med" w="med" type="none"/>
                      <a:tailEnd len="med" w="med" type="none"/>
                    </a:lnL>
                    <a:lnR cap="flat" cmpd="sng" w="381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16 MHz</a:t>
                      </a:r>
                    </a:p>
                  </a:txBody>
                  <a:tcPr marT="63500" marB="63500" marR="63500" marL="63500">
                    <a:lnL cap="flat" cmpd="sng" w="381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700 MHz</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1.2 GHz</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c>
                  <a:txBody>
                    <a:bodyPr>
                      <a:noAutofit/>
                    </a:bodyPr>
                    <a:lstStyle/>
                    <a:p>
                      <a:pPr lvl="0" rtl="0" algn="ctr">
                        <a:spcBef>
                          <a:spcPts val="0"/>
                        </a:spcBef>
                        <a:buNone/>
                      </a:pPr>
                      <a:r>
                        <a:rPr lang="en" sz="1100">
                          <a:solidFill>
                            <a:srgbClr val="FFFFFF"/>
                          </a:solidFill>
                        </a:rPr>
                        <a:t>1 GHz</a:t>
                      </a:r>
                    </a:p>
                  </a:txBody>
                  <a:tcPr marT="63500" marB="63500" marR="63500" marL="63500">
                    <a:lnL cap="flat" cmpd="sng" w="12700">
                      <a:solidFill>
                        <a:srgbClr val="FFFFFF"/>
                      </a:solidFill>
                      <a:prstDash val="solid"/>
                      <a:round/>
                      <a:headEnd len="med" w="med" type="none"/>
                      <a:tailEnd len="med" w="med" type="none"/>
                    </a:lnL>
                    <a:lnR cap="flat" cmpd="sng" w="12700">
                      <a:solidFill>
                        <a:srgbClr val="FFFFFF"/>
                      </a:solidFill>
                      <a:prstDash val="solid"/>
                      <a:round/>
                      <a:headEnd len="med" w="med" type="none"/>
                      <a:tailEnd len="med" w="med" type="none"/>
                    </a:lnR>
                    <a:lnT cap="flat" cmpd="sng" w="12700">
                      <a:solidFill>
                        <a:srgbClr val="FFFFFF"/>
                      </a:solidFill>
                      <a:prstDash val="solid"/>
                      <a:round/>
                      <a:headEnd len="med" w="med" type="none"/>
                      <a:tailEnd len="med" w="med" type="none"/>
                    </a:lnT>
                    <a:lnB cap="flat" cmpd="sng" w="12700">
                      <a:solidFill>
                        <a:srgbClr val="FFFFFF"/>
                      </a:solidFill>
                      <a:prstDash val="solid"/>
                      <a:round/>
                      <a:headEnd len="med" w="med" type="none"/>
                      <a:tailEnd len="med" w="med" type="none"/>
                    </a:lnB>
                  </a:tcPr>
                </a:tc>
              </a:tr>
            </a:tbl>
          </a:graphicData>
        </a:graphic>
      </p:graphicFrame>
      <p:pic>
        <p:nvPicPr>
          <p:cNvPr descr="https://lh3.googleusercontent.com/4VCMgByUf8bvy_v5reY6FjBP2XpQFRZXoWtlh0DsA4H8kEopu35pxOC4GlIlrVoA9kz5gnFcNJ-MDmnhZgcBvF5UV_PrlPAd3BL2vkykd_0SOs7jwXfQyW6rlPX6BZaAIzoIiUBy" id="180" name="Shape 180"/>
          <p:cNvPicPr preferRelativeResize="0"/>
          <p:nvPr/>
        </p:nvPicPr>
        <p:blipFill>
          <a:blip r:embed="rId3">
            <a:alphaModFix/>
          </a:blip>
          <a:stretch>
            <a:fillRect/>
          </a:stretch>
        </p:blipFill>
        <p:spPr>
          <a:xfrm>
            <a:off x="457599" y="880650"/>
            <a:ext cx="2447800" cy="205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Development Environment</a:t>
            </a:r>
          </a:p>
        </p:txBody>
      </p:sp>
      <p:sp>
        <p:nvSpPr>
          <p:cNvPr id="186" name="Shape 186"/>
          <p:cNvSpPr txBox="1"/>
          <p:nvPr>
            <p:ph idx="1" type="body"/>
          </p:nvPr>
        </p:nvSpPr>
        <p:spPr>
          <a:xfrm>
            <a:off x="311700" y="1152475"/>
            <a:ext cx="4206300" cy="3416400"/>
          </a:xfrm>
          <a:prstGeom prst="rect">
            <a:avLst/>
          </a:prstGeom>
        </p:spPr>
        <p:txBody>
          <a:bodyPr anchorCtr="0" anchor="t" bIns="91425" lIns="91425" rIns="91425" wrap="square" tIns="91425">
            <a:noAutofit/>
          </a:bodyPr>
          <a:lstStyle/>
          <a:p>
            <a:pPr indent="-381000" lvl="0" marL="457200" rtl="0">
              <a:lnSpc>
                <a:spcPct val="200000"/>
              </a:lnSpc>
              <a:spcBef>
                <a:spcPts val="0"/>
              </a:spcBef>
              <a:spcAft>
                <a:spcPts val="0"/>
              </a:spcAft>
              <a:buClr>
                <a:srgbClr val="FFFFFF"/>
              </a:buClr>
              <a:buSzPts val="2400"/>
              <a:buChar char="●"/>
            </a:pPr>
            <a:r>
              <a:rPr lang="en" sz="2400">
                <a:solidFill>
                  <a:srgbClr val="FFFFFF"/>
                </a:solidFill>
              </a:rPr>
              <a:t>Language(s): Python</a:t>
            </a:r>
          </a:p>
          <a:p>
            <a:pPr indent="-381000" lvl="0" marL="457200" rtl="0">
              <a:lnSpc>
                <a:spcPct val="200000"/>
              </a:lnSpc>
              <a:spcBef>
                <a:spcPts val="0"/>
              </a:spcBef>
              <a:spcAft>
                <a:spcPts val="0"/>
              </a:spcAft>
              <a:buClr>
                <a:srgbClr val="FFFFFF"/>
              </a:buClr>
              <a:buSzPts val="2400"/>
              <a:buChar char="●"/>
            </a:pPr>
            <a:r>
              <a:rPr lang="en" sz="2400">
                <a:solidFill>
                  <a:srgbClr val="FFFFFF"/>
                </a:solidFill>
              </a:rPr>
              <a:t>IDE(s): Pycharm, Spyder</a:t>
            </a:r>
          </a:p>
          <a:p>
            <a:pPr indent="-381000" lvl="0" marL="457200" rtl="0">
              <a:lnSpc>
                <a:spcPct val="200000"/>
              </a:lnSpc>
              <a:spcBef>
                <a:spcPts val="0"/>
              </a:spcBef>
              <a:spcAft>
                <a:spcPts val="0"/>
              </a:spcAft>
              <a:buClr>
                <a:srgbClr val="FFFFFF"/>
              </a:buClr>
              <a:buSzPts val="2400"/>
              <a:buChar char="●"/>
            </a:pPr>
            <a:r>
              <a:rPr lang="en" sz="2400">
                <a:solidFill>
                  <a:srgbClr val="FFFFFF"/>
                </a:solidFill>
              </a:rPr>
              <a:t>OS: Linux (Raspbian)</a:t>
            </a:r>
          </a:p>
          <a:p>
            <a:pPr indent="-381000" lvl="0" marL="457200" rtl="0">
              <a:lnSpc>
                <a:spcPct val="200000"/>
              </a:lnSpc>
              <a:spcBef>
                <a:spcPts val="0"/>
              </a:spcBef>
              <a:spcAft>
                <a:spcPts val="0"/>
              </a:spcAft>
              <a:buClr>
                <a:srgbClr val="FFFFFF"/>
              </a:buClr>
              <a:buSzPts val="2400"/>
              <a:buChar char="●"/>
            </a:pPr>
            <a:r>
              <a:rPr lang="en" sz="2400">
                <a:solidFill>
                  <a:srgbClr val="FFFFFF"/>
                </a:solidFill>
              </a:rPr>
              <a:t>Version Control: GitHub</a:t>
            </a:r>
          </a:p>
          <a:p>
            <a:pPr indent="-381000" lvl="0" marL="457200">
              <a:lnSpc>
                <a:spcPct val="200000"/>
              </a:lnSpc>
              <a:spcBef>
                <a:spcPts val="0"/>
              </a:spcBef>
              <a:buClr>
                <a:srgbClr val="FFFFFF"/>
              </a:buClr>
              <a:buSzPts val="2400"/>
              <a:buChar char="●"/>
            </a:pPr>
            <a:r>
              <a:rPr lang="en" sz="2400">
                <a:solidFill>
                  <a:srgbClr val="FFFFFF"/>
                </a:solidFill>
              </a:rPr>
              <a:t>Development Model: Agile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lvl="0" algn="ctr">
              <a:spcBef>
                <a:spcPts val="0"/>
              </a:spcBef>
              <a:buNone/>
            </a:pPr>
            <a:r>
              <a:rPr lang="en"/>
              <a:t>Device Communication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250400"/>
            <a:ext cx="8520600" cy="572700"/>
          </a:xfrm>
          <a:prstGeom prst="rect">
            <a:avLst/>
          </a:prstGeom>
        </p:spPr>
        <p:txBody>
          <a:bodyPr anchorCtr="0" anchor="t" bIns="91425" lIns="91425" rIns="91425" wrap="square" tIns="91425">
            <a:noAutofit/>
          </a:bodyPr>
          <a:lstStyle/>
          <a:p>
            <a:pPr lvl="0" algn="ctr">
              <a:spcBef>
                <a:spcPts val="0"/>
              </a:spcBef>
              <a:buNone/>
            </a:pPr>
            <a:r>
              <a:rPr lang="en" sz="3000"/>
              <a:t>Device Communication</a:t>
            </a:r>
          </a:p>
        </p:txBody>
      </p:sp>
      <p:sp>
        <p:nvSpPr>
          <p:cNvPr id="197" name="Shape 197"/>
          <p:cNvSpPr txBox="1"/>
          <p:nvPr>
            <p:ph idx="4294967295" type="subTitle"/>
          </p:nvPr>
        </p:nvSpPr>
        <p:spPr>
          <a:xfrm>
            <a:off x="2549400" y="739701"/>
            <a:ext cx="4045200" cy="636600"/>
          </a:xfrm>
          <a:prstGeom prst="rect">
            <a:avLst/>
          </a:prstGeom>
        </p:spPr>
        <p:txBody>
          <a:bodyPr anchorCtr="0" anchor="t" bIns="91425" lIns="91425" rIns="91425" wrap="square" tIns="91425">
            <a:noAutofit/>
          </a:bodyPr>
          <a:lstStyle/>
          <a:p>
            <a:pPr lvl="0" algn="ctr">
              <a:spcBef>
                <a:spcPts val="0"/>
              </a:spcBef>
              <a:buNone/>
            </a:pPr>
            <a:r>
              <a:rPr lang="en" sz="2700">
                <a:solidFill>
                  <a:srgbClr val="FFFFFF"/>
                </a:solidFill>
                <a:latin typeface="Oswald"/>
                <a:ea typeface="Oswald"/>
                <a:cs typeface="Oswald"/>
                <a:sym typeface="Oswald"/>
              </a:rPr>
              <a:t>Stepper Motor Driver</a:t>
            </a:r>
          </a:p>
        </p:txBody>
      </p:sp>
      <p:sp>
        <p:nvSpPr>
          <p:cNvPr id="198" name="Shape 198"/>
          <p:cNvSpPr txBox="1"/>
          <p:nvPr>
            <p:ph idx="1" type="body"/>
          </p:nvPr>
        </p:nvSpPr>
        <p:spPr>
          <a:xfrm>
            <a:off x="311700" y="1376300"/>
            <a:ext cx="4180800" cy="3416400"/>
          </a:xfrm>
          <a:prstGeom prst="rect">
            <a:avLst/>
          </a:prstGeom>
        </p:spPr>
        <p:txBody>
          <a:bodyPr anchorCtr="0" anchor="t" bIns="91425" lIns="91425" rIns="91425" wrap="square" tIns="91425">
            <a:noAutofit/>
          </a:bodyPr>
          <a:lstStyle/>
          <a:p>
            <a:pPr indent="-355600" lvl="0" marL="457200" rtl="0">
              <a:lnSpc>
                <a:spcPct val="150000"/>
              </a:lnSpc>
              <a:spcBef>
                <a:spcPts val="0"/>
              </a:spcBef>
              <a:spcAft>
                <a:spcPts val="0"/>
              </a:spcAft>
              <a:buClr>
                <a:srgbClr val="FFFFFF"/>
              </a:buClr>
              <a:buSzPts val="2000"/>
              <a:buChar char="●"/>
            </a:pPr>
            <a:r>
              <a:rPr lang="en" sz="2000">
                <a:solidFill>
                  <a:srgbClr val="FFFFFF"/>
                </a:solidFill>
              </a:rPr>
              <a:t>RPi.GPIO Python Library</a:t>
            </a:r>
          </a:p>
          <a:p>
            <a:pPr indent="-355600" lvl="1" marL="914400" rtl="0">
              <a:lnSpc>
                <a:spcPct val="150000"/>
              </a:lnSpc>
              <a:spcBef>
                <a:spcPts val="0"/>
              </a:spcBef>
              <a:spcAft>
                <a:spcPts val="0"/>
              </a:spcAft>
              <a:buClr>
                <a:srgbClr val="FFFFFF"/>
              </a:buClr>
              <a:buSzPts val="2000"/>
              <a:buChar char="○"/>
            </a:pPr>
            <a:r>
              <a:rPr lang="en" sz="2000">
                <a:solidFill>
                  <a:srgbClr val="FFFFFF"/>
                </a:solidFill>
              </a:rPr>
              <a:t>Provides control of each of the 40 GPIO Pins</a:t>
            </a:r>
          </a:p>
          <a:p>
            <a:pPr indent="-355600" lvl="0" marL="457200" rtl="0">
              <a:lnSpc>
                <a:spcPct val="150000"/>
              </a:lnSpc>
              <a:spcBef>
                <a:spcPts val="0"/>
              </a:spcBef>
              <a:spcAft>
                <a:spcPts val="0"/>
              </a:spcAft>
              <a:buClr>
                <a:srgbClr val="FFFFFF"/>
              </a:buClr>
              <a:buSzPts val="2000"/>
              <a:buChar char="●"/>
            </a:pPr>
            <a:r>
              <a:rPr lang="en" sz="2000">
                <a:solidFill>
                  <a:srgbClr val="FFFFFF"/>
                </a:solidFill>
              </a:rPr>
              <a:t>Steps taken based on rising edge clock.</a:t>
            </a:r>
          </a:p>
          <a:p>
            <a:pPr indent="-355600" lvl="0" marL="457200">
              <a:lnSpc>
                <a:spcPct val="150000"/>
              </a:lnSpc>
              <a:spcBef>
                <a:spcPts val="0"/>
              </a:spcBef>
              <a:buClr>
                <a:srgbClr val="FFFFFF"/>
              </a:buClr>
              <a:buSzPts val="2000"/>
              <a:buChar char="●"/>
            </a:pPr>
            <a:r>
              <a:rPr lang="en" sz="2000">
                <a:solidFill>
                  <a:srgbClr val="FFFFFF"/>
                </a:solidFill>
              </a:rPr>
              <a:t>Simulate this by toggling the pin from off to on.</a:t>
            </a:r>
          </a:p>
        </p:txBody>
      </p:sp>
      <p:grpSp>
        <p:nvGrpSpPr>
          <p:cNvPr id="199" name="Shape 199"/>
          <p:cNvGrpSpPr/>
          <p:nvPr/>
        </p:nvGrpSpPr>
        <p:grpSpPr>
          <a:xfrm>
            <a:off x="4651444" y="1830322"/>
            <a:ext cx="4180858" cy="2378484"/>
            <a:chOff x="5295900" y="2891325"/>
            <a:chExt cx="3264000" cy="1638300"/>
          </a:xfrm>
        </p:grpSpPr>
        <p:cxnSp>
          <p:nvCxnSpPr>
            <p:cNvPr id="200" name="Shape 200"/>
            <p:cNvCxnSpPr/>
            <p:nvPr/>
          </p:nvCxnSpPr>
          <p:spPr>
            <a:xfrm>
              <a:off x="6070600" y="2891325"/>
              <a:ext cx="0" cy="1625700"/>
            </a:xfrm>
            <a:prstGeom prst="straightConnector1">
              <a:avLst/>
            </a:prstGeom>
            <a:noFill/>
            <a:ln cap="flat" cmpd="sng" w="9525">
              <a:solidFill>
                <a:srgbClr val="FFFFFF"/>
              </a:solidFill>
              <a:prstDash val="dash"/>
              <a:round/>
              <a:headEnd len="lg" w="lg" type="none"/>
              <a:tailEnd len="lg" w="lg" type="none"/>
            </a:ln>
          </p:spPr>
        </p:cxnSp>
        <p:cxnSp>
          <p:nvCxnSpPr>
            <p:cNvPr id="201" name="Shape 201"/>
            <p:cNvCxnSpPr/>
            <p:nvPr/>
          </p:nvCxnSpPr>
          <p:spPr>
            <a:xfrm flipH="1" rot="10800000">
              <a:off x="5295900" y="3399375"/>
              <a:ext cx="1397100" cy="609600"/>
            </a:xfrm>
            <a:prstGeom prst="bentConnector3">
              <a:avLst>
                <a:gd fmla="val 50000" name="adj1"/>
              </a:avLst>
            </a:prstGeom>
            <a:noFill/>
            <a:ln cap="flat" cmpd="sng" w="19050">
              <a:solidFill>
                <a:srgbClr val="FFFFFF"/>
              </a:solidFill>
              <a:prstDash val="solid"/>
              <a:round/>
              <a:headEnd len="lg" w="lg" type="none"/>
              <a:tailEnd len="lg" w="lg" type="none"/>
            </a:ln>
          </p:spPr>
        </p:cxnSp>
        <p:cxnSp>
          <p:nvCxnSpPr>
            <p:cNvPr id="202" name="Shape 202"/>
            <p:cNvCxnSpPr/>
            <p:nvPr/>
          </p:nvCxnSpPr>
          <p:spPr>
            <a:xfrm>
              <a:off x="6692900" y="3399375"/>
              <a:ext cx="0" cy="609600"/>
            </a:xfrm>
            <a:prstGeom prst="straightConnector1">
              <a:avLst/>
            </a:prstGeom>
            <a:noFill/>
            <a:ln cap="flat" cmpd="sng" w="19050">
              <a:solidFill>
                <a:srgbClr val="FFFFFF"/>
              </a:solidFill>
              <a:prstDash val="solid"/>
              <a:round/>
              <a:headEnd len="lg" w="lg" type="none"/>
              <a:tailEnd len="lg" w="lg" type="none"/>
            </a:ln>
          </p:spPr>
        </p:cxnSp>
        <p:cxnSp>
          <p:nvCxnSpPr>
            <p:cNvPr id="203" name="Shape 203"/>
            <p:cNvCxnSpPr/>
            <p:nvPr/>
          </p:nvCxnSpPr>
          <p:spPr>
            <a:xfrm flipH="1" rot="10800000">
              <a:off x="6692900" y="3412125"/>
              <a:ext cx="1422300" cy="584100"/>
            </a:xfrm>
            <a:prstGeom prst="bentConnector3">
              <a:avLst>
                <a:gd fmla="val 50000" name="adj1"/>
              </a:avLst>
            </a:prstGeom>
            <a:noFill/>
            <a:ln cap="flat" cmpd="sng" w="19050">
              <a:solidFill>
                <a:srgbClr val="FFFFFF"/>
              </a:solidFill>
              <a:prstDash val="solid"/>
              <a:round/>
              <a:headEnd len="lg" w="lg" type="none"/>
              <a:tailEnd len="lg" w="lg" type="none"/>
            </a:ln>
          </p:spPr>
        </p:cxnSp>
        <p:cxnSp>
          <p:nvCxnSpPr>
            <p:cNvPr id="204" name="Shape 204"/>
            <p:cNvCxnSpPr/>
            <p:nvPr/>
          </p:nvCxnSpPr>
          <p:spPr>
            <a:xfrm>
              <a:off x="8115300" y="3399375"/>
              <a:ext cx="0" cy="634800"/>
            </a:xfrm>
            <a:prstGeom prst="straightConnector1">
              <a:avLst/>
            </a:prstGeom>
            <a:noFill/>
            <a:ln cap="flat" cmpd="sng" w="19050">
              <a:solidFill>
                <a:srgbClr val="FFFFFF"/>
              </a:solidFill>
              <a:prstDash val="solid"/>
              <a:round/>
              <a:headEnd len="lg" w="lg" type="none"/>
              <a:tailEnd len="lg" w="lg" type="none"/>
            </a:ln>
          </p:spPr>
        </p:cxnSp>
        <p:cxnSp>
          <p:nvCxnSpPr>
            <p:cNvPr id="205" name="Shape 205"/>
            <p:cNvCxnSpPr/>
            <p:nvPr/>
          </p:nvCxnSpPr>
          <p:spPr>
            <a:xfrm>
              <a:off x="8115300" y="4034175"/>
              <a:ext cx="444600" cy="300"/>
            </a:xfrm>
            <a:prstGeom prst="straightConnector1">
              <a:avLst/>
            </a:prstGeom>
            <a:noFill/>
            <a:ln cap="flat" cmpd="sng" w="19050">
              <a:solidFill>
                <a:srgbClr val="FFFFFF"/>
              </a:solidFill>
              <a:prstDash val="solid"/>
              <a:round/>
              <a:headEnd len="lg" w="lg" type="none"/>
              <a:tailEnd len="lg" w="lg" type="none"/>
            </a:ln>
          </p:spPr>
        </p:cxnSp>
        <p:cxnSp>
          <p:nvCxnSpPr>
            <p:cNvPr id="206" name="Shape 206"/>
            <p:cNvCxnSpPr/>
            <p:nvPr/>
          </p:nvCxnSpPr>
          <p:spPr>
            <a:xfrm>
              <a:off x="7493000" y="2903925"/>
              <a:ext cx="0" cy="1625700"/>
            </a:xfrm>
            <a:prstGeom prst="straightConnector1">
              <a:avLst/>
            </a:prstGeom>
            <a:noFill/>
            <a:ln cap="flat" cmpd="sng" w="9525">
              <a:solidFill>
                <a:srgbClr val="FFFFFF"/>
              </a:solidFill>
              <a:prstDash val="dash"/>
              <a:round/>
              <a:headEnd len="lg" w="lg" type="none"/>
              <a:tailEnd len="lg" w="lg"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lgn="ctr">
              <a:spcBef>
                <a:spcPts val="0"/>
              </a:spcBef>
              <a:buNone/>
            </a:pPr>
            <a:r>
              <a:rPr lang="en" sz="3000"/>
              <a:t>Device Communication</a:t>
            </a:r>
          </a:p>
        </p:txBody>
      </p:sp>
      <p:sp>
        <p:nvSpPr>
          <p:cNvPr id="212" name="Shape 212"/>
          <p:cNvSpPr txBox="1"/>
          <p:nvPr>
            <p:ph idx="4294967295" type="subTitle"/>
          </p:nvPr>
        </p:nvSpPr>
        <p:spPr>
          <a:xfrm>
            <a:off x="2549400" y="1017713"/>
            <a:ext cx="4045200" cy="636600"/>
          </a:xfrm>
          <a:prstGeom prst="rect">
            <a:avLst/>
          </a:prstGeom>
        </p:spPr>
        <p:txBody>
          <a:bodyPr anchorCtr="0" anchor="t" bIns="91425" lIns="91425" rIns="91425" wrap="square" tIns="91425">
            <a:noAutofit/>
          </a:bodyPr>
          <a:lstStyle/>
          <a:p>
            <a:pPr lvl="0" rtl="0" algn="ctr">
              <a:spcBef>
                <a:spcPts val="0"/>
              </a:spcBef>
              <a:buNone/>
            </a:pPr>
            <a:r>
              <a:rPr lang="en" sz="2700">
                <a:solidFill>
                  <a:srgbClr val="FFFFFF"/>
                </a:solidFill>
                <a:latin typeface="Oswald"/>
                <a:ea typeface="Oswald"/>
                <a:cs typeface="Oswald"/>
                <a:sym typeface="Oswald"/>
              </a:rPr>
              <a:t>Laser</a:t>
            </a:r>
          </a:p>
        </p:txBody>
      </p:sp>
      <p:sp>
        <p:nvSpPr>
          <p:cNvPr id="213" name="Shape 213"/>
          <p:cNvSpPr txBox="1"/>
          <p:nvPr>
            <p:ph idx="1" type="body"/>
          </p:nvPr>
        </p:nvSpPr>
        <p:spPr>
          <a:xfrm>
            <a:off x="311700" y="1746300"/>
            <a:ext cx="8520600" cy="2781000"/>
          </a:xfrm>
          <a:prstGeom prst="rect">
            <a:avLst/>
          </a:prstGeom>
        </p:spPr>
        <p:txBody>
          <a:bodyPr anchorCtr="0" anchor="t" bIns="91425" lIns="91425" rIns="91425" wrap="square" tIns="91425">
            <a:noAutofit/>
          </a:bodyPr>
          <a:lstStyle/>
          <a:p>
            <a:pPr indent="-381000" lvl="0" marL="457200" rtl="0">
              <a:lnSpc>
                <a:spcPct val="200000"/>
              </a:lnSpc>
              <a:spcBef>
                <a:spcPts val="0"/>
              </a:spcBef>
              <a:spcAft>
                <a:spcPts val="0"/>
              </a:spcAft>
              <a:buClr>
                <a:srgbClr val="FFFFFF"/>
              </a:buClr>
              <a:buSzPts val="2400"/>
              <a:buChar char="●"/>
            </a:pPr>
            <a:r>
              <a:rPr lang="en" sz="2400">
                <a:solidFill>
                  <a:srgbClr val="FFFFFF"/>
                </a:solidFill>
              </a:rPr>
              <a:t>RPi.GPIO Python Library</a:t>
            </a:r>
          </a:p>
          <a:p>
            <a:pPr indent="-381000" lvl="0" marL="457200" rtl="0">
              <a:lnSpc>
                <a:spcPct val="200000"/>
              </a:lnSpc>
              <a:spcBef>
                <a:spcPts val="0"/>
              </a:spcBef>
              <a:spcAft>
                <a:spcPts val="0"/>
              </a:spcAft>
              <a:buClr>
                <a:srgbClr val="FFFFFF"/>
              </a:buClr>
              <a:buSzPts val="2400"/>
              <a:buChar char="●"/>
            </a:pPr>
            <a:r>
              <a:rPr lang="en" sz="2400">
                <a:solidFill>
                  <a:srgbClr val="FFFFFF"/>
                </a:solidFill>
              </a:rPr>
              <a:t>Signal of 1 → Laser ON</a:t>
            </a:r>
          </a:p>
          <a:p>
            <a:pPr indent="-381000" lvl="0" marL="457200" rtl="0">
              <a:lnSpc>
                <a:spcPct val="200000"/>
              </a:lnSpc>
              <a:spcBef>
                <a:spcPts val="0"/>
              </a:spcBef>
              <a:spcAft>
                <a:spcPts val="0"/>
              </a:spcAft>
              <a:buClr>
                <a:srgbClr val="FFFFFF"/>
              </a:buClr>
              <a:buSzPts val="2400"/>
              <a:buChar char="●"/>
            </a:pPr>
            <a:r>
              <a:rPr lang="en" sz="2400">
                <a:solidFill>
                  <a:srgbClr val="FFFFFF"/>
                </a:solidFill>
              </a:rPr>
              <a:t>Signal of 0 → Laser OFF</a:t>
            </a:r>
          </a:p>
          <a:p>
            <a:pPr indent="-381000" lvl="0" marL="457200" rtl="0">
              <a:lnSpc>
                <a:spcPct val="200000"/>
              </a:lnSpc>
              <a:spcBef>
                <a:spcPts val="0"/>
              </a:spcBef>
              <a:buClr>
                <a:srgbClr val="FFFFFF"/>
              </a:buClr>
              <a:buSzPts val="2400"/>
              <a:buChar char="●"/>
            </a:pPr>
            <a:r>
              <a:rPr lang="en" sz="2400">
                <a:solidFill>
                  <a:srgbClr val="FFFFFF"/>
                </a:solidFill>
              </a:rPr>
              <a:t>Facilitates Image Subtraction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260400"/>
            <a:ext cx="8154300" cy="755700"/>
          </a:xfrm>
          <a:prstGeom prst="rect">
            <a:avLst/>
          </a:prstGeom>
        </p:spPr>
        <p:txBody>
          <a:bodyPr anchorCtr="0" anchor="b" bIns="91425" lIns="91425" rIns="91425" wrap="square" tIns="91425">
            <a:noAutofit/>
          </a:bodyPr>
          <a:lstStyle/>
          <a:p>
            <a:pPr lvl="0" rtl="0" algn="ctr">
              <a:spcBef>
                <a:spcPts val="0"/>
              </a:spcBef>
              <a:buNone/>
            </a:pPr>
            <a:r>
              <a:rPr lang="en" sz="3000"/>
              <a:t>Device Communication</a:t>
            </a:r>
          </a:p>
        </p:txBody>
      </p:sp>
      <p:sp>
        <p:nvSpPr>
          <p:cNvPr id="219" name="Shape 219"/>
          <p:cNvSpPr txBox="1"/>
          <p:nvPr>
            <p:ph idx="4294967295" type="subTitle"/>
          </p:nvPr>
        </p:nvSpPr>
        <p:spPr>
          <a:xfrm>
            <a:off x="2366250" y="1016101"/>
            <a:ext cx="4045200" cy="636600"/>
          </a:xfrm>
          <a:prstGeom prst="rect">
            <a:avLst/>
          </a:prstGeom>
        </p:spPr>
        <p:txBody>
          <a:bodyPr anchorCtr="0" anchor="t" bIns="91425" lIns="91425" rIns="91425" wrap="square" tIns="91425">
            <a:noAutofit/>
          </a:bodyPr>
          <a:lstStyle/>
          <a:p>
            <a:pPr lvl="0" rtl="0" algn="ctr">
              <a:spcBef>
                <a:spcPts val="0"/>
              </a:spcBef>
              <a:buNone/>
            </a:pPr>
            <a:r>
              <a:rPr lang="en" sz="2700">
                <a:solidFill>
                  <a:srgbClr val="FFFFFF"/>
                </a:solidFill>
                <a:latin typeface="Oswald"/>
                <a:ea typeface="Oswald"/>
                <a:cs typeface="Oswald"/>
                <a:sym typeface="Oswald"/>
              </a:rPr>
              <a:t>Raspberry Pi Camera</a:t>
            </a:r>
          </a:p>
        </p:txBody>
      </p:sp>
      <p:sp>
        <p:nvSpPr>
          <p:cNvPr id="220" name="Shape 220"/>
          <p:cNvSpPr txBox="1"/>
          <p:nvPr>
            <p:ph idx="1" type="body"/>
          </p:nvPr>
        </p:nvSpPr>
        <p:spPr>
          <a:xfrm>
            <a:off x="237675" y="1652700"/>
            <a:ext cx="6865800" cy="2307600"/>
          </a:xfrm>
          <a:prstGeom prst="rect">
            <a:avLst/>
          </a:prstGeom>
        </p:spPr>
        <p:txBody>
          <a:bodyPr anchorCtr="0" anchor="t" bIns="91425" lIns="91425" rIns="91425" wrap="square" tIns="91425">
            <a:noAutofit/>
          </a:bodyPr>
          <a:lstStyle/>
          <a:p>
            <a:pPr indent="-381000" lvl="0" marL="457200" rtl="0">
              <a:lnSpc>
                <a:spcPct val="150000"/>
              </a:lnSpc>
              <a:spcBef>
                <a:spcPts val="1000"/>
              </a:spcBef>
              <a:buClr>
                <a:srgbClr val="FFFFFF"/>
              </a:buClr>
              <a:buSzPts val="2400"/>
              <a:buChar char="●"/>
            </a:pPr>
            <a:r>
              <a:rPr lang="en" sz="2400">
                <a:solidFill>
                  <a:srgbClr val="FFFFFF"/>
                </a:solidFill>
              </a:rPr>
              <a:t>PiCamera </a:t>
            </a:r>
            <a:r>
              <a:rPr lang="en" sz="2400">
                <a:solidFill>
                  <a:srgbClr val="FFFFFF"/>
                </a:solidFill>
              </a:rPr>
              <a:t>Python Library</a:t>
            </a:r>
          </a:p>
          <a:p>
            <a:pPr indent="-381000" lvl="0" marL="457200" rtl="0">
              <a:lnSpc>
                <a:spcPct val="150000"/>
              </a:lnSpc>
              <a:spcBef>
                <a:spcPts val="1000"/>
              </a:spcBef>
              <a:buClr>
                <a:srgbClr val="FFFFFF"/>
              </a:buClr>
              <a:buSzPts val="2400"/>
              <a:buChar char="●"/>
            </a:pPr>
            <a:r>
              <a:rPr lang="en" sz="2400">
                <a:solidFill>
                  <a:srgbClr val="FFFFFF"/>
                </a:solidFill>
              </a:rPr>
              <a:t>Connected directly to camera port vs. GPIO Pin</a:t>
            </a:r>
          </a:p>
          <a:p>
            <a:pPr indent="-381000" lvl="0" marL="457200" rtl="0">
              <a:lnSpc>
                <a:spcPct val="150000"/>
              </a:lnSpc>
              <a:spcBef>
                <a:spcPts val="1000"/>
              </a:spcBef>
              <a:buClr>
                <a:srgbClr val="FFFFFF"/>
              </a:buClr>
              <a:buSzPts val="2400"/>
              <a:buChar char="●"/>
            </a:pPr>
            <a:r>
              <a:rPr lang="en" sz="2400">
                <a:solidFill>
                  <a:srgbClr val="FFFFFF"/>
                </a:solidFill>
              </a:rPr>
              <a:t>Capture: Take picture.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4"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3602975" y="152400"/>
            <a:ext cx="4885137" cy="4838700"/>
          </a:xfrm>
          <a:prstGeom prst="rect">
            <a:avLst/>
          </a:prstGeom>
          <a:noFill/>
          <a:ln>
            <a:noFill/>
          </a:ln>
        </p:spPr>
      </p:pic>
      <p:sp>
        <p:nvSpPr>
          <p:cNvPr id="226" name="Shape 226"/>
          <p:cNvSpPr txBox="1"/>
          <p:nvPr/>
        </p:nvSpPr>
        <p:spPr>
          <a:xfrm>
            <a:off x="0" y="1444725"/>
            <a:ext cx="3603000" cy="2031600"/>
          </a:xfrm>
          <a:prstGeom prst="rect">
            <a:avLst/>
          </a:prstGeom>
          <a:noFill/>
          <a:ln>
            <a:noFill/>
          </a:ln>
        </p:spPr>
        <p:txBody>
          <a:bodyPr anchorCtr="0" anchor="ctr" bIns="91425" lIns="91425" rIns="91425" wrap="square" tIns="91425">
            <a:noAutofit/>
          </a:bodyPr>
          <a:lstStyle/>
          <a:p>
            <a:pPr lvl="0" rtl="0" algn="ctr">
              <a:spcBef>
                <a:spcPts val="0"/>
              </a:spcBef>
              <a:buNone/>
            </a:pPr>
            <a:r>
              <a:rPr lang="en" sz="3000">
                <a:solidFill>
                  <a:schemeClr val="lt1"/>
                </a:solidFill>
                <a:latin typeface="Oswald"/>
                <a:ea typeface="Oswald"/>
                <a:cs typeface="Oswald"/>
                <a:sym typeface="Oswald"/>
              </a:rPr>
              <a:t>Device Communication</a:t>
            </a:r>
          </a:p>
        </p:txBody>
      </p:sp>
      <p:sp>
        <p:nvSpPr>
          <p:cNvPr id="227" name="Shape 227"/>
          <p:cNvSpPr txBox="1"/>
          <p:nvPr/>
        </p:nvSpPr>
        <p:spPr>
          <a:xfrm>
            <a:off x="175100" y="2664425"/>
            <a:ext cx="3000000" cy="917400"/>
          </a:xfrm>
          <a:prstGeom prst="rect">
            <a:avLst/>
          </a:prstGeom>
          <a:noFill/>
          <a:ln>
            <a:noFill/>
          </a:ln>
        </p:spPr>
        <p:txBody>
          <a:bodyPr anchorCtr="0" anchor="ctr" bIns="91425" lIns="91425" rIns="91425" wrap="square" tIns="91425">
            <a:noAutofit/>
          </a:bodyPr>
          <a:lstStyle/>
          <a:p>
            <a:pPr lvl="0" rtl="0" algn="ctr">
              <a:spcBef>
                <a:spcPts val="0"/>
              </a:spcBef>
              <a:buNone/>
            </a:pPr>
            <a:r>
              <a:rPr lang="en" sz="2700">
                <a:solidFill>
                  <a:schemeClr val="lt1"/>
                </a:solidFill>
                <a:latin typeface="Oswald"/>
                <a:ea typeface="Oswald"/>
                <a:cs typeface="Oswald"/>
                <a:sym typeface="Oswald"/>
              </a:rPr>
              <a:t>Flow Chart</a:t>
            </a:r>
            <a:br>
              <a:rPr lang="en" sz="2400">
                <a:latin typeface="Oswald"/>
                <a:ea typeface="Oswald"/>
                <a:cs typeface="Oswald"/>
                <a:sym typeface="Oswald"/>
              </a:rPr>
            </a:b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0" y="488475"/>
            <a:ext cx="2710500" cy="861000"/>
          </a:xfrm>
          <a:prstGeom prst="rect">
            <a:avLst/>
          </a:prstGeom>
        </p:spPr>
        <p:txBody>
          <a:bodyPr anchorCtr="0" anchor="ctr" bIns="91425" lIns="91425" rIns="91425" wrap="square" tIns="91425">
            <a:noAutofit/>
          </a:bodyPr>
          <a:lstStyle/>
          <a:p>
            <a:pPr lvl="0">
              <a:spcBef>
                <a:spcPts val="0"/>
              </a:spcBef>
              <a:buNone/>
            </a:pPr>
            <a:r>
              <a:rPr lang="en"/>
              <a:t>Power </a:t>
            </a:r>
          </a:p>
          <a:p>
            <a:pPr lvl="0">
              <a:spcBef>
                <a:spcPts val="0"/>
              </a:spcBef>
              <a:buNone/>
            </a:pPr>
            <a:r>
              <a:rPr lang="en"/>
              <a:t>Flow Chart</a:t>
            </a:r>
          </a:p>
        </p:txBody>
      </p:sp>
      <p:pic>
        <p:nvPicPr>
          <p:cNvPr id="233" name="Shape 233"/>
          <p:cNvPicPr preferRelativeResize="0"/>
          <p:nvPr/>
        </p:nvPicPr>
        <p:blipFill>
          <a:blip r:embed="rId3">
            <a:alphaModFix/>
          </a:blip>
          <a:stretch>
            <a:fillRect/>
          </a:stretch>
        </p:blipFill>
        <p:spPr>
          <a:xfrm>
            <a:off x="2988475" y="86025"/>
            <a:ext cx="5963075" cy="497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Shape 67"/>
          <p:cNvSpPr txBox="1"/>
          <p:nvPr>
            <p:ph type="title"/>
          </p:nvPr>
        </p:nvSpPr>
        <p:spPr>
          <a:xfrm>
            <a:off x="235438" y="573800"/>
            <a:ext cx="4045200" cy="876600"/>
          </a:xfrm>
          <a:prstGeom prst="rect">
            <a:avLst/>
          </a:prstGeom>
        </p:spPr>
        <p:txBody>
          <a:bodyPr anchorCtr="0" anchor="b" bIns="91425" lIns="91425" rIns="91425" wrap="square" tIns="91425">
            <a:noAutofit/>
          </a:bodyPr>
          <a:lstStyle/>
          <a:p>
            <a:pPr lvl="0">
              <a:spcBef>
                <a:spcPts val="0"/>
              </a:spcBef>
              <a:buNone/>
            </a:pPr>
            <a:r>
              <a:rPr lang="en"/>
              <a:t>Motivations</a:t>
            </a:r>
          </a:p>
        </p:txBody>
      </p:sp>
      <p:sp>
        <p:nvSpPr>
          <p:cNvPr id="68" name="Shape 68"/>
          <p:cNvSpPr txBox="1"/>
          <p:nvPr>
            <p:ph idx="2" type="body"/>
          </p:nvPr>
        </p:nvSpPr>
        <p:spPr>
          <a:xfrm>
            <a:off x="4668775" y="573800"/>
            <a:ext cx="4144500" cy="3845400"/>
          </a:xfrm>
          <a:prstGeom prst="rect">
            <a:avLst/>
          </a:prstGeom>
        </p:spPr>
        <p:txBody>
          <a:bodyPr anchorCtr="0" anchor="ctr" bIns="91425" lIns="91425" rIns="91425" wrap="square" tIns="91425">
            <a:noAutofit/>
          </a:bodyPr>
          <a:lstStyle/>
          <a:p>
            <a:pPr indent="-342900" lvl="0" marL="457200" rtl="0">
              <a:spcBef>
                <a:spcPts val="0"/>
              </a:spcBef>
              <a:buSzPts val="1800"/>
              <a:buChar char="●"/>
            </a:pPr>
            <a:r>
              <a:rPr lang="en"/>
              <a:t>3D printers are becoming popular, and the demand for 3D scanners isn’t far behind</a:t>
            </a:r>
          </a:p>
          <a:p>
            <a:pPr lvl="0" rtl="0">
              <a:spcBef>
                <a:spcPts val="0"/>
              </a:spcBef>
              <a:buNone/>
            </a:pPr>
            <a:r>
              <a:t/>
            </a:r>
            <a:endParaRPr/>
          </a:p>
          <a:p>
            <a:pPr indent="-342900" lvl="0" marL="457200" rtl="0">
              <a:spcBef>
                <a:spcPts val="0"/>
              </a:spcBef>
              <a:buSzPts val="1800"/>
              <a:buChar char="●"/>
            </a:pPr>
            <a:r>
              <a:rPr lang="en"/>
              <a:t>3D modeling software is expensive and difficult to learn</a:t>
            </a:r>
          </a:p>
          <a:p>
            <a:pPr lvl="0" rtl="0">
              <a:spcBef>
                <a:spcPts val="0"/>
              </a:spcBef>
              <a:buNone/>
            </a:pPr>
            <a:r>
              <a:t/>
            </a:r>
            <a:endParaRPr/>
          </a:p>
          <a:p>
            <a:pPr indent="-342900" lvl="0" marL="457200" rtl="0">
              <a:spcBef>
                <a:spcPts val="0"/>
              </a:spcBef>
              <a:buSzPts val="1800"/>
              <a:buChar char="●"/>
            </a:pPr>
            <a:r>
              <a:rPr lang="en"/>
              <a:t>Countless applications for hobbyists and creative types</a:t>
            </a:r>
          </a:p>
        </p:txBody>
      </p:sp>
      <p:sp>
        <p:nvSpPr>
          <p:cNvPr id="69" name="Shape 69"/>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origamicube.jpg" id="70" name="Shape 70"/>
          <p:cNvPicPr preferRelativeResize="0"/>
          <p:nvPr/>
        </p:nvPicPr>
        <p:blipFill rotWithShape="1">
          <a:blip r:embed="rId3">
            <a:alphaModFix/>
          </a:blip>
          <a:srcRect b="19383" l="0" r="0" t="34167"/>
          <a:stretch/>
        </p:blipFill>
        <p:spPr>
          <a:xfrm>
            <a:off x="618450" y="1624275"/>
            <a:ext cx="3279175" cy="27054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645900" y="0"/>
            <a:ext cx="7852200" cy="861000"/>
          </a:xfrm>
          <a:prstGeom prst="rect">
            <a:avLst/>
          </a:prstGeom>
        </p:spPr>
        <p:txBody>
          <a:bodyPr anchorCtr="0" anchor="ctr" bIns="91425" lIns="91425" rIns="91425" wrap="square" tIns="91425">
            <a:noAutofit/>
          </a:bodyPr>
          <a:lstStyle/>
          <a:p>
            <a:pPr lvl="0">
              <a:spcBef>
                <a:spcPts val="0"/>
              </a:spcBef>
              <a:buNone/>
            </a:pPr>
            <a:r>
              <a:rPr lang="en"/>
              <a:t>Stepper Motor</a:t>
            </a:r>
          </a:p>
        </p:txBody>
      </p:sp>
      <p:sp>
        <p:nvSpPr>
          <p:cNvPr id="239" name="Shape 239"/>
          <p:cNvSpPr txBox="1"/>
          <p:nvPr>
            <p:ph idx="4294967295" type="subTitle"/>
          </p:nvPr>
        </p:nvSpPr>
        <p:spPr>
          <a:xfrm>
            <a:off x="0" y="2780424"/>
            <a:ext cx="4045200" cy="2218200"/>
          </a:xfrm>
          <a:prstGeom prst="rect">
            <a:avLst/>
          </a:prstGeom>
        </p:spPr>
        <p:txBody>
          <a:bodyPr anchorCtr="0" anchor="t" bIns="91425" lIns="91425" rIns="91425" wrap="square" tIns="91425">
            <a:noAutofit/>
          </a:bodyPr>
          <a:lstStyle/>
          <a:p>
            <a:pPr indent="-342900" lvl="0" marL="457200" rtl="0" algn="l">
              <a:spcBef>
                <a:spcPts val="0"/>
              </a:spcBef>
              <a:spcAft>
                <a:spcPts val="0"/>
              </a:spcAft>
              <a:buSzPts val="1800"/>
              <a:buChar char="●"/>
            </a:pPr>
            <a:r>
              <a:rPr lang="en"/>
              <a:t>2 phase</a:t>
            </a:r>
          </a:p>
          <a:p>
            <a:pPr indent="-342900" lvl="0" marL="457200" rtl="0" algn="l">
              <a:spcBef>
                <a:spcPts val="0"/>
              </a:spcBef>
              <a:spcAft>
                <a:spcPts val="0"/>
              </a:spcAft>
              <a:buSzPts val="1800"/>
              <a:buChar char="●"/>
            </a:pPr>
            <a:r>
              <a:rPr lang="en"/>
              <a:t>750 mA/phase</a:t>
            </a:r>
          </a:p>
          <a:p>
            <a:pPr indent="-342900" lvl="0" marL="457200" rtl="0" algn="l">
              <a:spcBef>
                <a:spcPts val="0"/>
              </a:spcBef>
              <a:spcAft>
                <a:spcPts val="0"/>
              </a:spcAft>
              <a:buSzPts val="1800"/>
              <a:buChar char="●"/>
            </a:pPr>
            <a:r>
              <a:rPr lang="en"/>
              <a:t>400 - 3200 steps/rev</a:t>
            </a:r>
          </a:p>
          <a:p>
            <a:pPr indent="-342900" lvl="0" marL="457200" rtl="0" algn="l">
              <a:spcBef>
                <a:spcPts val="0"/>
              </a:spcBef>
              <a:spcAft>
                <a:spcPts val="0"/>
              </a:spcAft>
              <a:buSzPts val="1800"/>
              <a:buChar char="●"/>
            </a:pPr>
            <a:r>
              <a:rPr lang="en"/>
              <a:t>Precise position &amp; speed control</a:t>
            </a:r>
          </a:p>
          <a:p>
            <a:pPr indent="-342900" lvl="0" marL="457200" rtl="0" algn="l">
              <a:spcBef>
                <a:spcPts val="0"/>
              </a:spcBef>
              <a:buSzPts val="1800"/>
              <a:buChar char="●"/>
            </a:pPr>
            <a:r>
              <a:rPr lang="en"/>
              <a:t>High low speed torque</a:t>
            </a:r>
          </a:p>
          <a:p>
            <a:pPr lvl="0" algn="l">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t/>
            </a:r>
            <a:endParaRPr/>
          </a:p>
          <a:p>
            <a:pPr lvl="0" rtl="0" algn="l">
              <a:spcBef>
                <a:spcPts val="0"/>
              </a:spcBef>
              <a:buNone/>
            </a:pPr>
            <a:r>
              <a:t/>
            </a:r>
            <a:endParaRPr/>
          </a:p>
          <a:p>
            <a:pPr lvl="0" rtl="0" algn="l">
              <a:spcBef>
                <a:spcPts val="0"/>
              </a:spcBef>
              <a:buNone/>
            </a:pPr>
            <a:r>
              <a:t/>
            </a:r>
            <a:endParaRPr/>
          </a:p>
          <a:p>
            <a:pPr lvl="0">
              <a:spcBef>
                <a:spcPts val="0"/>
              </a:spcBef>
              <a:buNone/>
            </a:pPr>
            <a:r>
              <a:t/>
            </a:r>
            <a:endParaRPr/>
          </a:p>
        </p:txBody>
      </p:sp>
      <p:sp>
        <p:nvSpPr>
          <p:cNvPr id="240" name="Shape 240"/>
          <p:cNvSpPr txBox="1"/>
          <p:nvPr/>
        </p:nvSpPr>
        <p:spPr>
          <a:xfrm>
            <a:off x="2939250" y="743150"/>
            <a:ext cx="3265500" cy="514200"/>
          </a:xfrm>
          <a:prstGeom prst="rect">
            <a:avLst/>
          </a:prstGeom>
          <a:noFill/>
          <a:ln>
            <a:noFill/>
          </a:ln>
        </p:spPr>
        <p:txBody>
          <a:bodyPr anchorCtr="0" anchor="t" bIns="91425" lIns="91425" rIns="91425" wrap="square" tIns="91425">
            <a:noAutofit/>
          </a:bodyPr>
          <a:lstStyle/>
          <a:p>
            <a:pPr lvl="0" algn="ctr">
              <a:spcBef>
                <a:spcPts val="0"/>
              </a:spcBef>
              <a:buNone/>
            </a:pPr>
            <a:r>
              <a:rPr lang="en">
                <a:solidFill>
                  <a:srgbClr val="FFFFFF"/>
                </a:solidFill>
                <a:latin typeface="Oswald"/>
                <a:ea typeface="Oswald"/>
                <a:cs typeface="Oswald"/>
                <a:sym typeface="Oswald"/>
              </a:rPr>
              <a:t>NEMA 17 Stepper Motor</a:t>
            </a:r>
          </a:p>
        </p:txBody>
      </p:sp>
      <p:pic>
        <p:nvPicPr>
          <p:cNvPr id="241" name="Shape 241"/>
          <p:cNvPicPr preferRelativeResize="0"/>
          <p:nvPr/>
        </p:nvPicPr>
        <p:blipFill>
          <a:blip r:embed="rId3">
            <a:alphaModFix/>
          </a:blip>
          <a:stretch>
            <a:fillRect/>
          </a:stretch>
        </p:blipFill>
        <p:spPr>
          <a:xfrm>
            <a:off x="3684175" y="1423425"/>
            <a:ext cx="5359800" cy="3358975"/>
          </a:xfrm>
          <a:prstGeom prst="rect">
            <a:avLst/>
          </a:prstGeom>
          <a:noFill/>
          <a:ln>
            <a:noFill/>
          </a:ln>
        </p:spPr>
      </p:pic>
      <p:pic>
        <p:nvPicPr>
          <p:cNvPr id="242" name="Shape 242"/>
          <p:cNvPicPr preferRelativeResize="0"/>
          <p:nvPr/>
        </p:nvPicPr>
        <p:blipFill>
          <a:blip r:embed="rId4">
            <a:alphaModFix/>
          </a:blip>
          <a:stretch>
            <a:fillRect/>
          </a:stretch>
        </p:blipFill>
        <p:spPr>
          <a:xfrm>
            <a:off x="512025" y="163475"/>
            <a:ext cx="2514275" cy="2409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789450" y="131725"/>
            <a:ext cx="7852200" cy="861000"/>
          </a:xfrm>
          <a:prstGeom prst="rect">
            <a:avLst/>
          </a:prstGeom>
        </p:spPr>
        <p:txBody>
          <a:bodyPr anchorCtr="0" anchor="ctr" bIns="91425" lIns="91425" rIns="91425" wrap="square" tIns="91425">
            <a:noAutofit/>
          </a:bodyPr>
          <a:lstStyle/>
          <a:p>
            <a:pPr lvl="0">
              <a:spcBef>
                <a:spcPts val="0"/>
              </a:spcBef>
              <a:buNone/>
            </a:pPr>
            <a:r>
              <a:rPr lang="en"/>
              <a:t>NiMh Battery</a:t>
            </a:r>
          </a:p>
        </p:txBody>
      </p:sp>
      <p:sp>
        <p:nvSpPr>
          <p:cNvPr id="248" name="Shape 248"/>
          <p:cNvSpPr txBox="1"/>
          <p:nvPr>
            <p:ph idx="4294967295" type="subTitle"/>
          </p:nvPr>
        </p:nvSpPr>
        <p:spPr>
          <a:xfrm>
            <a:off x="181775" y="2775851"/>
            <a:ext cx="4045200" cy="1345500"/>
          </a:xfrm>
          <a:prstGeom prst="rect">
            <a:avLst/>
          </a:prstGeom>
        </p:spPr>
        <p:txBody>
          <a:bodyPr anchorCtr="0" anchor="t" bIns="91425" lIns="91425" rIns="91425" wrap="square" tIns="91425">
            <a:noAutofit/>
          </a:bodyPr>
          <a:lstStyle/>
          <a:p>
            <a:pPr indent="-342900" lvl="0" marL="457200" rtl="0" algn="l">
              <a:spcBef>
                <a:spcPts val="0"/>
              </a:spcBef>
              <a:spcAft>
                <a:spcPts val="0"/>
              </a:spcAft>
              <a:buSzPts val="1800"/>
              <a:buChar char="●"/>
            </a:pPr>
            <a:r>
              <a:rPr lang="en"/>
              <a:t>7.2V</a:t>
            </a:r>
          </a:p>
          <a:p>
            <a:pPr indent="-342900" lvl="0" marL="457200" rtl="0" algn="l">
              <a:spcBef>
                <a:spcPts val="0"/>
              </a:spcBef>
              <a:spcAft>
                <a:spcPts val="0"/>
              </a:spcAft>
              <a:buSzPts val="1800"/>
              <a:buChar char="●"/>
            </a:pPr>
            <a:r>
              <a:rPr lang="en"/>
              <a:t>5000mAh</a:t>
            </a:r>
          </a:p>
          <a:p>
            <a:pPr indent="-342900" lvl="0" marL="457200" rtl="0" algn="l">
              <a:spcBef>
                <a:spcPts val="0"/>
              </a:spcBef>
              <a:spcAft>
                <a:spcPts val="0"/>
              </a:spcAft>
              <a:buSzPts val="1800"/>
              <a:buChar char="●"/>
            </a:pPr>
            <a:r>
              <a:rPr lang="en"/>
              <a:t>Charged at rate of 2A in 200mins</a:t>
            </a:r>
          </a:p>
          <a:p>
            <a:pPr indent="-342900" lvl="0" marL="457200" rtl="0" algn="l">
              <a:spcBef>
                <a:spcPts val="0"/>
              </a:spcBef>
              <a:spcAft>
                <a:spcPts val="0"/>
              </a:spcAft>
              <a:buSzPts val="1800"/>
              <a:buChar char="●"/>
            </a:pPr>
            <a:r>
              <a:rPr lang="en"/>
              <a:t>Lightweight </a:t>
            </a:r>
          </a:p>
          <a:p>
            <a:pPr indent="-342900" lvl="0" marL="457200" rtl="0" algn="l">
              <a:spcBef>
                <a:spcPts val="0"/>
              </a:spcBef>
              <a:spcAft>
                <a:spcPts val="0"/>
              </a:spcAft>
              <a:buSzPts val="1800"/>
              <a:buChar char="●"/>
            </a:pPr>
            <a:r>
              <a:rPr lang="en"/>
              <a:t>No memory cell effect</a:t>
            </a:r>
          </a:p>
          <a:p>
            <a:pPr indent="-342900" lvl="0" marL="457200" rtl="0" algn="l">
              <a:spcBef>
                <a:spcPts val="0"/>
              </a:spcBef>
              <a:buSzPts val="1800"/>
              <a:buChar char="●"/>
            </a:pPr>
            <a:r>
              <a:rPr lang="en"/>
              <a:t>Inexpensive</a:t>
            </a:r>
          </a:p>
        </p:txBody>
      </p:sp>
      <p:pic>
        <p:nvPicPr>
          <p:cNvPr id="249" name="Shape 249"/>
          <p:cNvPicPr preferRelativeResize="0"/>
          <p:nvPr/>
        </p:nvPicPr>
        <p:blipFill>
          <a:blip r:embed="rId3">
            <a:alphaModFix/>
          </a:blip>
          <a:stretch>
            <a:fillRect/>
          </a:stretch>
        </p:blipFill>
        <p:spPr>
          <a:xfrm>
            <a:off x="409049" y="449700"/>
            <a:ext cx="2962175" cy="2193800"/>
          </a:xfrm>
          <a:prstGeom prst="rect">
            <a:avLst/>
          </a:prstGeom>
          <a:noFill/>
          <a:ln>
            <a:noFill/>
          </a:ln>
        </p:spPr>
      </p:pic>
      <p:pic>
        <p:nvPicPr>
          <p:cNvPr id="250" name="Shape 250"/>
          <p:cNvPicPr preferRelativeResize="0"/>
          <p:nvPr/>
        </p:nvPicPr>
        <p:blipFill>
          <a:blip r:embed="rId4">
            <a:alphaModFix/>
          </a:blip>
          <a:stretch>
            <a:fillRect/>
          </a:stretch>
        </p:blipFill>
        <p:spPr>
          <a:xfrm>
            <a:off x="4129300" y="841025"/>
            <a:ext cx="4739925" cy="4196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265500" y="155700"/>
            <a:ext cx="4045200" cy="1710300"/>
          </a:xfrm>
          <a:prstGeom prst="rect">
            <a:avLst/>
          </a:prstGeom>
        </p:spPr>
        <p:txBody>
          <a:bodyPr anchorCtr="0" anchor="b" bIns="91425" lIns="91425" rIns="91425" wrap="square" tIns="91425">
            <a:noAutofit/>
          </a:bodyPr>
          <a:lstStyle/>
          <a:p>
            <a:pPr lvl="0" algn="ctr">
              <a:spcBef>
                <a:spcPts val="0"/>
              </a:spcBef>
              <a:buNone/>
            </a:pPr>
            <a:r>
              <a:rPr lang="en"/>
              <a:t>Stepper Motor Driver Chip</a:t>
            </a:r>
          </a:p>
        </p:txBody>
      </p:sp>
      <p:sp>
        <p:nvSpPr>
          <p:cNvPr id="256" name="Shape 256"/>
          <p:cNvSpPr txBox="1"/>
          <p:nvPr>
            <p:ph idx="1" type="subTitle"/>
          </p:nvPr>
        </p:nvSpPr>
        <p:spPr>
          <a:xfrm>
            <a:off x="325325" y="1866000"/>
            <a:ext cx="4045200" cy="840300"/>
          </a:xfrm>
          <a:prstGeom prst="rect">
            <a:avLst/>
          </a:prstGeom>
        </p:spPr>
        <p:txBody>
          <a:bodyPr anchorCtr="0" anchor="t" bIns="91425" lIns="91425" rIns="91425" wrap="square" tIns="91425">
            <a:noAutofit/>
          </a:bodyPr>
          <a:lstStyle/>
          <a:p>
            <a:pPr lvl="0">
              <a:spcBef>
                <a:spcPts val="0"/>
              </a:spcBef>
              <a:buNone/>
            </a:pPr>
            <a:r>
              <a:rPr lang="en">
                <a:latin typeface="Oswald"/>
                <a:ea typeface="Oswald"/>
                <a:cs typeface="Oswald"/>
                <a:sym typeface="Oswald"/>
              </a:rPr>
              <a:t>Allegro A3967 Microstepping Driver</a:t>
            </a:r>
          </a:p>
        </p:txBody>
      </p:sp>
      <p:pic>
        <p:nvPicPr>
          <p:cNvPr descr="Snip20170921_11.png" id="257" name="Shape 257"/>
          <p:cNvPicPr preferRelativeResize="0"/>
          <p:nvPr/>
        </p:nvPicPr>
        <p:blipFill>
          <a:blip r:embed="rId3">
            <a:alphaModFix/>
          </a:blip>
          <a:stretch>
            <a:fillRect/>
          </a:stretch>
        </p:blipFill>
        <p:spPr>
          <a:xfrm>
            <a:off x="5466425" y="1252237"/>
            <a:ext cx="2870800" cy="2639025"/>
          </a:xfrm>
          <a:prstGeom prst="rect">
            <a:avLst/>
          </a:prstGeom>
          <a:noFill/>
          <a:ln>
            <a:noFill/>
          </a:ln>
        </p:spPr>
      </p:pic>
      <p:cxnSp>
        <p:nvCxnSpPr>
          <p:cNvPr id="258" name="Shape 258"/>
          <p:cNvCxnSpPr/>
          <p:nvPr/>
        </p:nvCxnSpPr>
        <p:spPr>
          <a:xfrm flipH="1" rot="10800000">
            <a:off x="6291825" y="3109900"/>
            <a:ext cx="2045400" cy="789600"/>
          </a:xfrm>
          <a:prstGeom prst="straightConnector1">
            <a:avLst/>
          </a:prstGeom>
          <a:noFill/>
          <a:ln cap="flat" cmpd="sng" w="38100">
            <a:solidFill>
              <a:srgbClr val="000000"/>
            </a:solidFill>
            <a:prstDash val="solid"/>
            <a:round/>
            <a:headEnd len="lg" w="lg" type="stealth"/>
            <a:tailEnd len="lg" w="lg" type="stealth"/>
          </a:ln>
        </p:spPr>
      </p:cxnSp>
      <p:cxnSp>
        <p:nvCxnSpPr>
          <p:cNvPr id="259" name="Shape 259"/>
          <p:cNvCxnSpPr/>
          <p:nvPr/>
        </p:nvCxnSpPr>
        <p:spPr>
          <a:xfrm rot="10800000">
            <a:off x="7775175" y="2069350"/>
            <a:ext cx="801300" cy="657900"/>
          </a:xfrm>
          <a:prstGeom prst="straightConnector1">
            <a:avLst/>
          </a:prstGeom>
          <a:noFill/>
          <a:ln cap="flat" cmpd="sng" w="38100">
            <a:solidFill>
              <a:srgbClr val="000000"/>
            </a:solidFill>
            <a:prstDash val="solid"/>
            <a:round/>
            <a:headEnd len="lg" w="lg" type="stealth"/>
            <a:tailEnd len="lg" w="lg" type="stealth"/>
          </a:ln>
        </p:spPr>
      </p:cxnSp>
      <p:sp>
        <p:nvSpPr>
          <p:cNvPr id="260" name="Shape 260"/>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61" name="Shape 261"/>
          <p:cNvSpPr txBox="1"/>
          <p:nvPr/>
        </p:nvSpPr>
        <p:spPr>
          <a:xfrm>
            <a:off x="7323225" y="3607175"/>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15.4</a:t>
            </a:r>
            <a:r>
              <a:rPr lang="en"/>
              <a:t>mm</a:t>
            </a:r>
          </a:p>
        </p:txBody>
      </p:sp>
      <p:sp>
        <p:nvSpPr>
          <p:cNvPr id="262" name="Shape 262"/>
          <p:cNvSpPr txBox="1"/>
          <p:nvPr/>
        </p:nvSpPr>
        <p:spPr>
          <a:xfrm>
            <a:off x="8245425" y="1989250"/>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10.3</a:t>
            </a:r>
            <a:r>
              <a:rPr lang="en"/>
              <a:t>mm</a:t>
            </a:r>
          </a:p>
        </p:txBody>
      </p:sp>
      <p:sp>
        <p:nvSpPr>
          <p:cNvPr id="263" name="Shape 263"/>
          <p:cNvSpPr txBox="1"/>
          <p:nvPr/>
        </p:nvSpPr>
        <p:spPr>
          <a:xfrm>
            <a:off x="763050" y="2365150"/>
            <a:ext cx="3050100" cy="1758300"/>
          </a:xfrm>
          <a:prstGeom prst="rect">
            <a:avLst/>
          </a:prstGeom>
          <a:noFill/>
          <a:ln>
            <a:noFill/>
          </a:ln>
        </p:spPr>
        <p:txBody>
          <a:bodyPr anchorCtr="0" anchor="t" bIns="91425" lIns="91425" rIns="91425" wrap="square" tIns="91425">
            <a:noAutofit/>
          </a:bodyPr>
          <a:lstStyle/>
          <a:p>
            <a:pPr indent="-361950" lvl="0" marL="457200" rtl="0">
              <a:spcBef>
                <a:spcPts val="0"/>
              </a:spcBef>
              <a:spcAft>
                <a:spcPts val="0"/>
              </a:spcAft>
              <a:buClr>
                <a:srgbClr val="FFFFFF"/>
              </a:buClr>
              <a:buSzPts val="2100"/>
              <a:buFont typeface="Average"/>
              <a:buChar char="●"/>
            </a:pPr>
            <a:r>
              <a:rPr lang="en" sz="2100">
                <a:solidFill>
                  <a:srgbClr val="FFFFFF"/>
                </a:solidFill>
                <a:latin typeface="Average"/>
                <a:ea typeface="Average"/>
                <a:cs typeface="Average"/>
                <a:sym typeface="Average"/>
              </a:rPr>
              <a:t>24 pin package</a:t>
            </a:r>
          </a:p>
          <a:p>
            <a:pPr indent="-361950" lvl="0" marL="457200" rtl="0">
              <a:spcBef>
                <a:spcPts val="0"/>
              </a:spcBef>
              <a:spcAft>
                <a:spcPts val="0"/>
              </a:spcAft>
              <a:buClr>
                <a:srgbClr val="FFFFFF"/>
              </a:buClr>
              <a:buSzPts val="2100"/>
              <a:buFont typeface="Average"/>
              <a:buChar char="●"/>
            </a:pPr>
            <a:r>
              <a:rPr lang="en" sz="2100">
                <a:solidFill>
                  <a:srgbClr val="FFFFFF"/>
                </a:solidFill>
                <a:latin typeface="Average"/>
                <a:ea typeface="Average"/>
                <a:cs typeface="Average"/>
                <a:sym typeface="Average"/>
              </a:rPr>
              <a:t>Full, half, quarter, and eighth step modes</a:t>
            </a:r>
          </a:p>
          <a:p>
            <a:pPr indent="-361950" lvl="0" marL="457200" rtl="0">
              <a:spcBef>
                <a:spcPts val="0"/>
              </a:spcBef>
              <a:buClr>
                <a:srgbClr val="FFFFFF"/>
              </a:buClr>
              <a:buSzPts val="2100"/>
              <a:buFont typeface="Average"/>
              <a:buChar char="●"/>
            </a:pPr>
            <a:r>
              <a:rPr lang="en" sz="2100">
                <a:solidFill>
                  <a:srgbClr val="FFFFFF"/>
                </a:solidFill>
                <a:latin typeface="Average"/>
                <a:ea typeface="Average"/>
                <a:cs typeface="Average"/>
                <a:sym typeface="Average"/>
              </a:rPr>
              <a:t>750mA, 30V output rating</a:t>
            </a:r>
          </a:p>
          <a:p>
            <a:pPr indent="-361950" lvl="0" marL="457200" rtl="0">
              <a:spcBef>
                <a:spcPts val="0"/>
              </a:spcBef>
              <a:buClr>
                <a:srgbClr val="FFFFFF"/>
              </a:buClr>
              <a:buSzPts val="2100"/>
              <a:buFont typeface="Average"/>
              <a:buChar char="●"/>
            </a:pPr>
            <a:r>
              <a:rPr lang="en" sz="2100">
                <a:solidFill>
                  <a:srgbClr val="FFFFFF"/>
                </a:solidFill>
                <a:latin typeface="Average"/>
                <a:ea typeface="Average"/>
                <a:cs typeface="Average"/>
                <a:sym typeface="Average"/>
              </a:rPr>
              <a:t>Supply voltage 3.3V to 5V</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265500" y="291950"/>
            <a:ext cx="4045200" cy="1710300"/>
          </a:xfrm>
          <a:prstGeom prst="rect">
            <a:avLst/>
          </a:prstGeom>
        </p:spPr>
        <p:txBody>
          <a:bodyPr anchorCtr="0" anchor="b" bIns="91425" lIns="91425" rIns="91425" wrap="square" tIns="91425">
            <a:noAutofit/>
          </a:bodyPr>
          <a:lstStyle/>
          <a:p>
            <a:pPr lvl="0">
              <a:spcBef>
                <a:spcPts val="0"/>
              </a:spcBef>
              <a:buNone/>
            </a:pPr>
            <a:r>
              <a:rPr lang="en"/>
              <a:t>Switching Regulator</a:t>
            </a:r>
          </a:p>
        </p:txBody>
      </p:sp>
      <p:sp>
        <p:nvSpPr>
          <p:cNvPr id="269" name="Shape 269"/>
          <p:cNvSpPr txBox="1"/>
          <p:nvPr>
            <p:ph idx="1" type="subTitle"/>
          </p:nvPr>
        </p:nvSpPr>
        <p:spPr>
          <a:xfrm>
            <a:off x="265500" y="2050099"/>
            <a:ext cx="4045200" cy="2698800"/>
          </a:xfrm>
          <a:prstGeom prst="rect">
            <a:avLst/>
          </a:prstGeom>
        </p:spPr>
        <p:txBody>
          <a:bodyPr anchorCtr="0" anchor="t" bIns="91425" lIns="91425" rIns="91425" wrap="square" tIns="91425">
            <a:noAutofit/>
          </a:bodyPr>
          <a:lstStyle/>
          <a:p>
            <a:pPr lvl="0">
              <a:spcBef>
                <a:spcPts val="0"/>
              </a:spcBef>
              <a:buNone/>
            </a:pPr>
            <a:r>
              <a:rPr lang="en">
                <a:latin typeface="Oswald"/>
                <a:ea typeface="Oswald"/>
                <a:cs typeface="Oswald"/>
                <a:sym typeface="Oswald"/>
              </a:rPr>
              <a:t>LM2576-ADJ</a:t>
            </a:r>
          </a:p>
          <a:p>
            <a:pPr lvl="0" rtl="0">
              <a:spcBef>
                <a:spcPts val="0"/>
              </a:spcBef>
              <a:buNone/>
            </a:pPr>
            <a:r>
              <a:t/>
            </a:r>
            <a:endParaRPr/>
          </a:p>
          <a:p>
            <a:pPr indent="-361950" lvl="0" marL="457200" rtl="0" algn="l">
              <a:spcBef>
                <a:spcPts val="0"/>
              </a:spcBef>
              <a:spcAft>
                <a:spcPts val="0"/>
              </a:spcAft>
              <a:buSzPts val="2100"/>
              <a:buChar char="●"/>
            </a:pPr>
            <a:r>
              <a:rPr lang="en"/>
              <a:t>Capable of driving 3 amp loads</a:t>
            </a:r>
          </a:p>
          <a:p>
            <a:pPr indent="-361950" lvl="0" marL="457200" rtl="0" algn="l">
              <a:spcBef>
                <a:spcPts val="0"/>
              </a:spcBef>
              <a:spcAft>
                <a:spcPts val="0"/>
              </a:spcAft>
              <a:buSzPts val="2100"/>
              <a:buChar char="●"/>
            </a:pPr>
            <a:r>
              <a:rPr lang="en"/>
              <a:t>Maximum output ripple voltage - 50mV</a:t>
            </a:r>
          </a:p>
          <a:p>
            <a:pPr indent="-361950" lvl="0" marL="457200" algn="l">
              <a:spcBef>
                <a:spcPts val="0"/>
              </a:spcBef>
              <a:buSzPts val="2100"/>
              <a:buChar char="●"/>
            </a:pPr>
            <a:r>
              <a:rPr lang="en"/>
              <a:t>Adjustable output and high efficiency </a:t>
            </a:r>
          </a:p>
        </p:txBody>
      </p:sp>
      <p:pic>
        <p:nvPicPr>
          <p:cNvPr id="270" name="Shape 270"/>
          <p:cNvPicPr preferRelativeResize="0"/>
          <p:nvPr/>
        </p:nvPicPr>
        <p:blipFill>
          <a:blip r:embed="rId3">
            <a:alphaModFix/>
          </a:blip>
          <a:stretch>
            <a:fillRect/>
          </a:stretch>
        </p:blipFill>
        <p:spPr>
          <a:xfrm>
            <a:off x="4762150" y="1585700"/>
            <a:ext cx="4249200" cy="2433400"/>
          </a:xfrm>
          <a:prstGeom prst="rect">
            <a:avLst/>
          </a:prstGeom>
          <a:noFill/>
          <a:ln>
            <a:noFill/>
          </a:ln>
        </p:spPr>
      </p:pic>
      <p:cxnSp>
        <p:nvCxnSpPr>
          <p:cNvPr id="271" name="Shape 271"/>
          <p:cNvCxnSpPr/>
          <p:nvPr/>
        </p:nvCxnSpPr>
        <p:spPr>
          <a:xfrm rot="10800000">
            <a:off x="7667275" y="1674725"/>
            <a:ext cx="1256100" cy="717600"/>
          </a:xfrm>
          <a:prstGeom prst="straightConnector1">
            <a:avLst/>
          </a:prstGeom>
          <a:noFill/>
          <a:ln cap="flat" cmpd="sng" w="38100">
            <a:solidFill>
              <a:srgbClr val="000000"/>
            </a:solidFill>
            <a:prstDash val="solid"/>
            <a:round/>
            <a:headEnd len="lg" w="lg" type="stealth"/>
            <a:tailEnd len="lg" w="lg" type="stealth"/>
          </a:ln>
        </p:spPr>
      </p:cxnSp>
      <p:cxnSp>
        <p:nvCxnSpPr>
          <p:cNvPr id="272" name="Shape 272"/>
          <p:cNvCxnSpPr>
            <a:stCxn id="270" idx="3"/>
          </p:cNvCxnSpPr>
          <p:nvPr/>
        </p:nvCxnSpPr>
        <p:spPr>
          <a:xfrm flipH="1">
            <a:off x="7224850" y="2802400"/>
            <a:ext cx="1786500" cy="1025400"/>
          </a:xfrm>
          <a:prstGeom prst="straightConnector1">
            <a:avLst/>
          </a:prstGeom>
          <a:noFill/>
          <a:ln cap="flat" cmpd="sng" w="38100">
            <a:solidFill>
              <a:srgbClr val="000000"/>
            </a:solidFill>
            <a:prstDash val="solid"/>
            <a:round/>
            <a:headEnd len="lg" w="lg" type="stealth"/>
            <a:tailEnd len="lg" w="lg" type="stealth"/>
          </a:ln>
        </p:spPr>
      </p:cxnSp>
      <p:sp>
        <p:nvSpPr>
          <p:cNvPr id="273" name="Shape 273"/>
          <p:cNvSpPr txBox="1"/>
          <p:nvPr/>
        </p:nvSpPr>
        <p:spPr>
          <a:xfrm>
            <a:off x="8001175" y="1298825"/>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10mm</a:t>
            </a:r>
          </a:p>
        </p:txBody>
      </p:sp>
      <p:sp>
        <p:nvSpPr>
          <p:cNvPr id="274" name="Shape 274"/>
          <p:cNvSpPr txBox="1"/>
          <p:nvPr/>
        </p:nvSpPr>
        <p:spPr>
          <a:xfrm>
            <a:off x="8089150" y="3451900"/>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15mm</a:t>
            </a:r>
          </a:p>
        </p:txBody>
      </p:sp>
      <p:sp>
        <p:nvSpPr>
          <p:cNvPr id="275" name="Shape 275"/>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265500" y="232125"/>
            <a:ext cx="4045200" cy="1710300"/>
          </a:xfrm>
          <a:prstGeom prst="rect">
            <a:avLst/>
          </a:prstGeom>
        </p:spPr>
        <p:txBody>
          <a:bodyPr anchorCtr="0" anchor="b" bIns="91425" lIns="91425" rIns="91425" wrap="square" tIns="91425">
            <a:noAutofit/>
          </a:bodyPr>
          <a:lstStyle/>
          <a:p>
            <a:pPr lvl="0">
              <a:spcBef>
                <a:spcPts val="0"/>
              </a:spcBef>
              <a:buNone/>
            </a:pPr>
            <a:r>
              <a:rPr lang="en"/>
              <a:t>N-Channel Mosfet</a:t>
            </a:r>
          </a:p>
        </p:txBody>
      </p:sp>
      <p:sp>
        <p:nvSpPr>
          <p:cNvPr id="281" name="Shape 281"/>
          <p:cNvSpPr txBox="1"/>
          <p:nvPr>
            <p:ph idx="1" type="subTitle"/>
          </p:nvPr>
        </p:nvSpPr>
        <p:spPr>
          <a:xfrm>
            <a:off x="265500" y="2067676"/>
            <a:ext cx="4045200" cy="1345500"/>
          </a:xfrm>
          <a:prstGeom prst="rect">
            <a:avLst/>
          </a:prstGeom>
        </p:spPr>
        <p:txBody>
          <a:bodyPr anchorCtr="0" anchor="t" bIns="91425" lIns="91425" rIns="91425" wrap="square" tIns="91425">
            <a:noAutofit/>
          </a:bodyPr>
          <a:lstStyle/>
          <a:p>
            <a:pPr lvl="0">
              <a:spcBef>
                <a:spcPts val="0"/>
              </a:spcBef>
              <a:buNone/>
            </a:pPr>
            <a:r>
              <a:rPr lang="en">
                <a:latin typeface="Oswald"/>
                <a:ea typeface="Oswald"/>
                <a:cs typeface="Oswald"/>
                <a:sym typeface="Oswald"/>
              </a:rPr>
              <a:t>IRFZ44N</a:t>
            </a:r>
          </a:p>
          <a:p>
            <a:pPr lvl="0">
              <a:spcBef>
                <a:spcPts val="0"/>
              </a:spcBef>
              <a:buNone/>
            </a:pPr>
            <a:r>
              <a:t/>
            </a:r>
            <a:endParaRPr/>
          </a:p>
          <a:p>
            <a:pPr indent="-361950" lvl="0" marL="457200" rtl="0" algn="l">
              <a:spcBef>
                <a:spcPts val="0"/>
              </a:spcBef>
              <a:spcAft>
                <a:spcPts val="0"/>
              </a:spcAft>
              <a:buSzPts val="2100"/>
              <a:buChar char="●"/>
            </a:pPr>
            <a:r>
              <a:rPr lang="en"/>
              <a:t>Low on-resistance</a:t>
            </a:r>
          </a:p>
          <a:p>
            <a:pPr indent="-361950" lvl="0" marL="457200" rtl="0" algn="l">
              <a:spcBef>
                <a:spcPts val="0"/>
              </a:spcBef>
              <a:spcAft>
                <a:spcPts val="0"/>
              </a:spcAft>
              <a:buSzPts val="2100"/>
              <a:buChar char="●"/>
            </a:pPr>
            <a:r>
              <a:rPr lang="en"/>
              <a:t>Fast switching speed </a:t>
            </a:r>
          </a:p>
          <a:p>
            <a:pPr indent="-361950" lvl="0" marL="457200" algn="l">
              <a:spcBef>
                <a:spcPts val="0"/>
              </a:spcBef>
              <a:buSzPts val="2100"/>
              <a:buChar char="●"/>
            </a:pPr>
            <a:r>
              <a:rPr lang="en"/>
              <a:t>Highly efficient and reliable</a:t>
            </a:r>
          </a:p>
        </p:txBody>
      </p:sp>
      <p:pic>
        <p:nvPicPr>
          <p:cNvPr id="282" name="Shape 282"/>
          <p:cNvPicPr preferRelativeResize="0"/>
          <p:nvPr/>
        </p:nvPicPr>
        <p:blipFill>
          <a:blip r:embed="rId3">
            <a:alphaModFix/>
          </a:blip>
          <a:stretch>
            <a:fillRect/>
          </a:stretch>
        </p:blipFill>
        <p:spPr>
          <a:xfrm>
            <a:off x="5131525" y="781750"/>
            <a:ext cx="3528700" cy="3500250"/>
          </a:xfrm>
          <a:prstGeom prst="rect">
            <a:avLst/>
          </a:prstGeom>
          <a:noFill/>
          <a:ln>
            <a:noFill/>
          </a:ln>
        </p:spPr>
      </p:pic>
      <p:cxnSp>
        <p:nvCxnSpPr>
          <p:cNvPr id="283" name="Shape 283"/>
          <p:cNvCxnSpPr/>
          <p:nvPr/>
        </p:nvCxnSpPr>
        <p:spPr>
          <a:xfrm rot="10800000">
            <a:off x="6567025" y="861225"/>
            <a:ext cx="1100400" cy="885600"/>
          </a:xfrm>
          <a:prstGeom prst="straightConnector1">
            <a:avLst/>
          </a:prstGeom>
          <a:noFill/>
          <a:ln cap="flat" cmpd="sng" w="38100">
            <a:solidFill>
              <a:srgbClr val="000000"/>
            </a:solidFill>
            <a:prstDash val="solid"/>
            <a:round/>
            <a:headEnd len="lg" w="lg" type="stealth"/>
            <a:tailEnd len="lg" w="lg" type="stealth"/>
          </a:ln>
        </p:spPr>
      </p:cxnSp>
      <p:cxnSp>
        <p:nvCxnSpPr>
          <p:cNvPr id="284" name="Shape 284"/>
          <p:cNvCxnSpPr/>
          <p:nvPr/>
        </p:nvCxnSpPr>
        <p:spPr>
          <a:xfrm flipH="1">
            <a:off x="5071800" y="861225"/>
            <a:ext cx="1100400" cy="621900"/>
          </a:xfrm>
          <a:prstGeom prst="straightConnector1">
            <a:avLst/>
          </a:prstGeom>
          <a:noFill/>
          <a:ln cap="flat" cmpd="sng" w="38100">
            <a:solidFill>
              <a:srgbClr val="000000"/>
            </a:solidFill>
            <a:prstDash val="solid"/>
            <a:round/>
            <a:headEnd len="lg" w="lg" type="stealth"/>
            <a:tailEnd len="lg" w="lg" type="stealth"/>
          </a:ln>
        </p:spPr>
      </p:cxnSp>
      <p:sp>
        <p:nvSpPr>
          <p:cNvPr id="285" name="Shape 285"/>
          <p:cNvSpPr txBox="1"/>
          <p:nvPr/>
        </p:nvSpPr>
        <p:spPr>
          <a:xfrm>
            <a:off x="7056200" y="899325"/>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15.8</a:t>
            </a:r>
            <a:r>
              <a:rPr lang="en"/>
              <a:t>mm</a:t>
            </a:r>
          </a:p>
        </p:txBody>
      </p:sp>
      <p:sp>
        <p:nvSpPr>
          <p:cNvPr id="286" name="Shape 286"/>
          <p:cNvSpPr txBox="1"/>
          <p:nvPr/>
        </p:nvSpPr>
        <p:spPr>
          <a:xfrm>
            <a:off x="5071800" y="705500"/>
            <a:ext cx="922200" cy="375900"/>
          </a:xfrm>
          <a:prstGeom prst="rect">
            <a:avLst/>
          </a:prstGeom>
          <a:noFill/>
          <a:ln>
            <a:noFill/>
          </a:ln>
        </p:spPr>
        <p:txBody>
          <a:bodyPr anchorCtr="0" anchor="t" bIns="91425" lIns="91425" rIns="91425" wrap="square" tIns="91425">
            <a:noAutofit/>
          </a:bodyPr>
          <a:lstStyle/>
          <a:p>
            <a:pPr lvl="0" rtl="0">
              <a:spcBef>
                <a:spcPts val="0"/>
              </a:spcBef>
              <a:buNone/>
            </a:pPr>
            <a:r>
              <a:rPr lang="en"/>
              <a:t>10.3mm</a:t>
            </a:r>
          </a:p>
        </p:txBody>
      </p:sp>
      <p:sp>
        <p:nvSpPr>
          <p:cNvPr id="287" name="Shape 287"/>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265500" y="341425"/>
            <a:ext cx="4045200" cy="1710300"/>
          </a:xfrm>
          <a:prstGeom prst="rect">
            <a:avLst/>
          </a:prstGeom>
        </p:spPr>
        <p:txBody>
          <a:bodyPr anchorCtr="0" anchor="b" bIns="91425" lIns="91425" rIns="91425" wrap="square" tIns="91425">
            <a:noAutofit/>
          </a:bodyPr>
          <a:lstStyle/>
          <a:p>
            <a:pPr lvl="0">
              <a:spcBef>
                <a:spcPts val="0"/>
              </a:spcBef>
              <a:buNone/>
            </a:pPr>
            <a:r>
              <a:rPr lang="en"/>
              <a:t>Microcontroller Subsystem </a:t>
            </a:r>
          </a:p>
        </p:txBody>
      </p:sp>
      <p:sp>
        <p:nvSpPr>
          <p:cNvPr id="293" name="Shape 293"/>
          <p:cNvSpPr txBox="1"/>
          <p:nvPr>
            <p:ph idx="1" type="subTitle"/>
          </p:nvPr>
        </p:nvSpPr>
        <p:spPr>
          <a:xfrm>
            <a:off x="265500" y="2289499"/>
            <a:ext cx="4045200" cy="21309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Battery</a:t>
            </a:r>
          </a:p>
          <a:p>
            <a:pPr indent="-361950" lvl="0" marL="457200" rtl="0" algn="l">
              <a:spcBef>
                <a:spcPts val="0"/>
              </a:spcBef>
              <a:spcAft>
                <a:spcPts val="0"/>
              </a:spcAft>
              <a:buSzPts val="2100"/>
              <a:buChar char="●"/>
            </a:pPr>
            <a:r>
              <a:rPr lang="en"/>
              <a:t>Switch</a:t>
            </a:r>
          </a:p>
          <a:p>
            <a:pPr indent="-361950" lvl="0" marL="457200" rtl="0" algn="l">
              <a:spcBef>
                <a:spcPts val="0"/>
              </a:spcBef>
              <a:spcAft>
                <a:spcPts val="0"/>
              </a:spcAft>
              <a:buSzPts val="2100"/>
              <a:buChar char="●"/>
            </a:pPr>
            <a:r>
              <a:rPr lang="en"/>
              <a:t>5V Switching Regulator</a:t>
            </a:r>
          </a:p>
          <a:p>
            <a:pPr indent="-361950" lvl="0" marL="457200" rtl="0" algn="l">
              <a:spcBef>
                <a:spcPts val="0"/>
              </a:spcBef>
              <a:spcAft>
                <a:spcPts val="0"/>
              </a:spcAft>
              <a:buSzPts val="2100"/>
              <a:buChar char="●"/>
            </a:pPr>
            <a:r>
              <a:rPr lang="en"/>
              <a:t>Raspberry Pi</a:t>
            </a:r>
          </a:p>
          <a:p>
            <a:pPr indent="-361950" lvl="0" marL="457200" rtl="0" algn="l">
              <a:spcBef>
                <a:spcPts val="0"/>
              </a:spcBef>
              <a:spcAft>
                <a:spcPts val="0"/>
              </a:spcAft>
              <a:buSzPts val="2100"/>
              <a:buChar char="●"/>
            </a:pPr>
            <a:r>
              <a:rPr lang="en"/>
              <a:t>Camera Module</a:t>
            </a:r>
          </a:p>
          <a:p>
            <a:pPr indent="-361950" lvl="0" marL="457200" algn="l">
              <a:spcBef>
                <a:spcPts val="0"/>
              </a:spcBef>
              <a:buSzPts val="2100"/>
              <a:buChar char="●"/>
            </a:pPr>
            <a:r>
              <a:rPr lang="en"/>
              <a:t>Display</a:t>
            </a:r>
          </a:p>
        </p:txBody>
      </p:sp>
      <p:pic>
        <p:nvPicPr>
          <p:cNvPr id="294" name="Shape 294"/>
          <p:cNvPicPr preferRelativeResize="0"/>
          <p:nvPr/>
        </p:nvPicPr>
        <p:blipFill>
          <a:blip r:embed="rId3">
            <a:alphaModFix/>
          </a:blip>
          <a:stretch>
            <a:fillRect/>
          </a:stretch>
        </p:blipFill>
        <p:spPr>
          <a:xfrm>
            <a:off x="4642500" y="397988"/>
            <a:ext cx="4430925" cy="4347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265500" y="442975"/>
            <a:ext cx="4045200" cy="1483800"/>
          </a:xfrm>
          <a:prstGeom prst="rect">
            <a:avLst/>
          </a:prstGeom>
        </p:spPr>
        <p:txBody>
          <a:bodyPr anchorCtr="0" anchor="b" bIns="91425" lIns="91425" rIns="91425" wrap="square" tIns="91425">
            <a:noAutofit/>
          </a:bodyPr>
          <a:lstStyle/>
          <a:p>
            <a:pPr lvl="0">
              <a:spcBef>
                <a:spcPts val="0"/>
              </a:spcBef>
              <a:buNone/>
            </a:pPr>
            <a:r>
              <a:rPr lang="en"/>
              <a:t>Stepper Motor Subsystem </a:t>
            </a:r>
          </a:p>
        </p:txBody>
      </p:sp>
      <p:sp>
        <p:nvSpPr>
          <p:cNvPr id="300" name="Shape 300"/>
          <p:cNvSpPr txBox="1"/>
          <p:nvPr>
            <p:ph idx="1" type="subTitle"/>
          </p:nvPr>
        </p:nvSpPr>
        <p:spPr>
          <a:xfrm>
            <a:off x="265500" y="2144874"/>
            <a:ext cx="4045200" cy="2226600"/>
          </a:xfrm>
          <a:prstGeom prst="rect">
            <a:avLst/>
          </a:prstGeom>
        </p:spPr>
        <p:txBody>
          <a:bodyPr anchorCtr="0" anchor="t" bIns="91425" lIns="91425" rIns="91425" wrap="square" tIns="91425">
            <a:noAutofit/>
          </a:bodyPr>
          <a:lstStyle/>
          <a:p>
            <a:pPr indent="-361950" lvl="0" marL="457200" rtl="0" algn="l">
              <a:spcBef>
                <a:spcPts val="0"/>
              </a:spcBef>
              <a:spcAft>
                <a:spcPts val="0"/>
              </a:spcAft>
              <a:buSzPts val="2100"/>
              <a:buChar char="●"/>
            </a:pPr>
            <a:r>
              <a:rPr lang="en"/>
              <a:t>Battery</a:t>
            </a:r>
          </a:p>
          <a:p>
            <a:pPr indent="-361950" lvl="0" marL="457200" rtl="0" algn="l">
              <a:spcBef>
                <a:spcPts val="0"/>
              </a:spcBef>
              <a:spcAft>
                <a:spcPts val="0"/>
              </a:spcAft>
              <a:buSzPts val="2100"/>
              <a:buChar char="●"/>
            </a:pPr>
            <a:r>
              <a:rPr lang="en"/>
              <a:t>Switch</a:t>
            </a:r>
          </a:p>
          <a:p>
            <a:pPr indent="-361950" lvl="0" marL="457200" rtl="0" algn="l">
              <a:spcBef>
                <a:spcPts val="0"/>
              </a:spcBef>
              <a:spcAft>
                <a:spcPts val="0"/>
              </a:spcAft>
              <a:buSzPts val="2100"/>
              <a:buChar char="●"/>
            </a:pPr>
            <a:r>
              <a:rPr lang="en"/>
              <a:t>Stepper Motor Driver</a:t>
            </a:r>
          </a:p>
          <a:p>
            <a:pPr indent="-361950" lvl="0" marL="457200" rtl="0" algn="l">
              <a:spcBef>
                <a:spcPts val="0"/>
              </a:spcBef>
              <a:spcAft>
                <a:spcPts val="0"/>
              </a:spcAft>
              <a:buSzPts val="2100"/>
              <a:buChar char="●"/>
            </a:pPr>
            <a:r>
              <a:rPr lang="en"/>
              <a:t>Stepper Motor</a:t>
            </a:r>
          </a:p>
          <a:p>
            <a:pPr indent="-361950" lvl="0" marL="457200" algn="l">
              <a:spcBef>
                <a:spcPts val="0"/>
              </a:spcBef>
              <a:buSzPts val="2100"/>
              <a:buChar char="●"/>
            </a:pPr>
            <a:r>
              <a:rPr lang="en"/>
              <a:t>Raspberry Pi</a:t>
            </a:r>
          </a:p>
        </p:txBody>
      </p:sp>
      <p:sp>
        <p:nvSpPr>
          <p:cNvPr id="301" name="Shape 301"/>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302" name="Shape 302"/>
          <p:cNvPicPr preferRelativeResize="0"/>
          <p:nvPr/>
        </p:nvPicPr>
        <p:blipFill>
          <a:blip r:embed="rId3">
            <a:alphaModFix/>
          </a:blip>
          <a:stretch>
            <a:fillRect/>
          </a:stretch>
        </p:blipFill>
        <p:spPr>
          <a:xfrm>
            <a:off x="4810000" y="297488"/>
            <a:ext cx="4133600" cy="45485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ctrTitle"/>
          </p:nvPr>
        </p:nvSpPr>
        <p:spPr>
          <a:xfrm>
            <a:off x="50525" y="333575"/>
            <a:ext cx="2677500" cy="3111300"/>
          </a:xfrm>
          <a:prstGeom prst="rect">
            <a:avLst/>
          </a:prstGeom>
        </p:spPr>
        <p:txBody>
          <a:bodyPr anchorCtr="0" anchor="t" bIns="91425" lIns="91425" rIns="91425" wrap="square" tIns="91425">
            <a:noAutofit/>
          </a:bodyPr>
          <a:lstStyle/>
          <a:p>
            <a:pPr lvl="0" algn="ctr">
              <a:spcBef>
                <a:spcPts val="0"/>
              </a:spcBef>
              <a:buNone/>
            </a:pPr>
            <a:r>
              <a:rPr lang="en"/>
              <a:t>Stepper Motor Driver Schematic</a:t>
            </a:r>
          </a:p>
        </p:txBody>
      </p:sp>
      <p:pic>
        <p:nvPicPr>
          <p:cNvPr id="308" name="Shape 308"/>
          <p:cNvPicPr preferRelativeResize="0"/>
          <p:nvPr/>
        </p:nvPicPr>
        <p:blipFill>
          <a:blip r:embed="rId3">
            <a:alphaModFix/>
          </a:blip>
          <a:stretch>
            <a:fillRect/>
          </a:stretch>
        </p:blipFill>
        <p:spPr>
          <a:xfrm rot="-5400000">
            <a:off x="3457625" y="-561725"/>
            <a:ext cx="4723525" cy="6352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ctrTitle"/>
          </p:nvPr>
        </p:nvSpPr>
        <p:spPr>
          <a:xfrm>
            <a:off x="485875" y="264475"/>
            <a:ext cx="8183700" cy="704400"/>
          </a:xfrm>
          <a:prstGeom prst="rect">
            <a:avLst/>
          </a:prstGeom>
        </p:spPr>
        <p:txBody>
          <a:bodyPr anchorCtr="0" anchor="b" bIns="91425" lIns="91425" rIns="91425" wrap="square" tIns="91425">
            <a:noAutofit/>
          </a:bodyPr>
          <a:lstStyle/>
          <a:p>
            <a:pPr lvl="0">
              <a:spcBef>
                <a:spcPts val="0"/>
              </a:spcBef>
              <a:buNone/>
            </a:pPr>
            <a:r>
              <a:rPr lang="en"/>
              <a:t>Switching Regulator Prototype</a:t>
            </a:r>
          </a:p>
        </p:txBody>
      </p:sp>
      <p:sp>
        <p:nvSpPr>
          <p:cNvPr id="314" name="Shape 314"/>
          <p:cNvSpPr txBox="1"/>
          <p:nvPr>
            <p:ph idx="1" type="subTitle"/>
          </p:nvPr>
        </p:nvSpPr>
        <p:spPr>
          <a:xfrm>
            <a:off x="4234425" y="830925"/>
            <a:ext cx="3394500" cy="785700"/>
          </a:xfrm>
          <a:prstGeom prst="rect">
            <a:avLst/>
          </a:prstGeom>
        </p:spPr>
        <p:txBody>
          <a:bodyPr anchorCtr="0" anchor="t" bIns="91425" lIns="91425" rIns="91425" wrap="square" tIns="91425">
            <a:noAutofit/>
          </a:bodyPr>
          <a:lstStyle/>
          <a:p>
            <a:pPr lvl="0">
              <a:spcBef>
                <a:spcPts val="0"/>
              </a:spcBef>
              <a:buNone/>
            </a:pPr>
            <a:r>
              <a:rPr lang="en">
                <a:solidFill>
                  <a:srgbClr val="FFFFFF"/>
                </a:solidFill>
                <a:latin typeface="Nunito"/>
                <a:ea typeface="Nunito"/>
                <a:cs typeface="Nunito"/>
                <a:sym typeface="Nunito"/>
              </a:rPr>
              <a:t>5V Switching Regulator (LM2576-ADJ)</a:t>
            </a:r>
          </a:p>
        </p:txBody>
      </p:sp>
      <p:pic>
        <p:nvPicPr>
          <p:cNvPr id="315" name="Shape 315"/>
          <p:cNvPicPr preferRelativeResize="0"/>
          <p:nvPr/>
        </p:nvPicPr>
        <p:blipFill>
          <a:blip r:embed="rId3">
            <a:alphaModFix/>
          </a:blip>
          <a:stretch>
            <a:fillRect/>
          </a:stretch>
        </p:blipFill>
        <p:spPr>
          <a:xfrm>
            <a:off x="4142575" y="1616625"/>
            <a:ext cx="4584650" cy="3323550"/>
          </a:xfrm>
          <a:prstGeom prst="rect">
            <a:avLst/>
          </a:prstGeom>
          <a:noFill/>
          <a:ln>
            <a:noFill/>
          </a:ln>
        </p:spPr>
      </p:pic>
      <p:pic>
        <p:nvPicPr>
          <p:cNvPr id="316" name="Shape 316"/>
          <p:cNvPicPr preferRelativeResize="0"/>
          <p:nvPr/>
        </p:nvPicPr>
        <p:blipFill>
          <a:blip r:embed="rId4">
            <a:alphaModFix/>
          </a:blip>
          <a:stretch>
            <a:fillRect/>
          </a:stretch>
        </p:blipFill>
        <p:spPr>
          <a:xfrm>
            <a:off x="427500" y="968875"/>
            <a:ext cx="3123150" cy="1925850"/>
          </a:xfrm>
          <a:prstGeom prst="rect">
            <a:avLst/>
          </a:prstGeom>
          <a:noFill/>
          <a:ln>
            <a:noFill/>
          </a:ln>
        </p:spPr>
      </p:pic>
      <p:pic>
        <p:nvPicPr>
          <p:cNvPr id="317" name="Shape 317"/>
          <p:cNvPicPr preferRelativeResize="0"/>
          <p:nvPr/>
        </p:nvPicPr>
        <p:blipFill>
          <a:blip r:embed="rId5">
            <a:alphaModFix/>
          </a:blip>
          <a:stretch>
            <a:fillRect/>
          </a:stretch>
        </p:blipFill>
        <p:spPr>
          <a:xfrm>
            <a:off x="427500" y="3032525"/>
            <a:ext cx="3123150" cy="19076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ctrTitle"/>
          </p:nvPr>
        </p:nvSpPr>
        <p:spPr>
          <a:xfrm>
            <a:off x="485875" y="264475"/>
            <a:ext cx="8183700" cy="620700"/>
          </a:xfrm>
          <a:prstGeom prst="rect">
            <a:avLst/>
          </a:prstGeom>
        </p:spPr>
        <p:txBody>
          <a:bodyPr anchorCtr="0" anchor="b" bIns="91425" lIns="91425" rIns="91425" wrap="square" tIns="91425">
            <a:noAutofit/>
          </a:bodyPr>
          <a:lstStyle/>
          <a:p>
            <a:pPr lvl="0" algn="ctr">
              <a:spcBef>
                <a:spcPts val="0"/>
              </a:spcBef>
              <a:buNone/>
            </a:pPr>
            <a:r>
              <a:rPr lang="en"/>
              <a:t>Power Management </a:t>
            </a:r>
          </a:p>
        </p:txBody>
      </p:sp>
      <p:pic>
        <p:nvPicPr>
          <p:cNvPr id="323" name="Shape 323"/>
          <p:cNvPicPr preferRelativeResize="0"/>
          <p:nvPr/>
        </p:nvPicPr>
        <p:blipFill>
          <a:blip r:embed="rId3">
            <a:alphaModFix/>
          </a:blip>
          <a:stretch>
            <a:fillRect/>
          </a:stretch>
        </p:blipFill>
        <p:spPr>
          <a:xfrm>
            <a:off x="950575" y="774400"/>
            <a:ext cx="7254299" cy="4285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idx="4294967295" type="title"/>
          </p:nvPr>
        </p:nvSpPr>
        <p:spPr>
          <a:xfrm>
            <a:off x="2489250" y="310850"/>
            <a:ext cx="4045200" cy="681900"/>
          </a:xfrm>
          <a:prstGeom prst="rect">
            <a:avLst/>
          </a:prstGeom>
        </p:spPr>
        <p:txBody>
          <a:bodyPr anchorCtr="0" anchor="t" bIns="91425" lIns="91425" rIns="91425" wrap="square" tIns="91425">
            <a:noAutofit/>
          </a:bodyPr>
          <a:lstStyle/>
          <a:p>
            <a:pPr lvl="0" rtl="0" algn="ctr">
              <a:spcBef>
                <a:spcPts val="0"/>
              </a:spcBef>
              <a:buNone/>
            </a:pPr>
            <a:r>
              <a:rPr lang="en"/>
              <a:t>Specifications</a:t>
            </a:r>
          </a:p>
        </p:txBody>
      </p:sp>
      <p:graphicFrame>
        <p:nvGraphicFramePr>
          <p:cNvPr id="76" name="Shape 76"/>
          <p:cNvGraphicFramePr/>
          <p:nvPr/>
        </p:nvGraphicFramePr>
        <p:xfrm>
          <a:off x="968375" y="1433785"/>
          <a:ext cx="3000000" cy="3000000"/>
        </p:xfrm>
        <a:graphic>
          <a:graphicData uri="http://schemas.openxmlformats.org/drawingml/2006/table">
            <a:tbl>
              <a:tblPr>
                <a:noFill/>
                <a:tableStyleId>{BBE89DF8-4078-4958-82C6-601189A3D522}</a:tableStyleId>
              </a:tblPr>
              <a:tblGrid>
                <a:gridCol w="3603625"/>
                <a:gridCol w="3603625"/>
              </a:tblGrid>
              <a:tr h="428050">
                <a:tc>
                  <a:txBody>
                    <a:bodyPr>
                      <a:noAutofit/>
                    </a:bodyPr>
                    <a:lstStyle/>
                    <a:p>
                      <a:pPr lvl="0">
                        <a:spcBef>
                          <a:spcPts val="0"/>
                        </a:spcBef>
                        <a:buNone/>
                      </a:pPr>
                      <a:r>
                        <a:rPr lang="en">
                          <a:solidFill>
                            <a:srgbClr val="FFFFFF"/>
                          </a:solidFill>
                          <a:latin typeface="Average"/>
                          <a:ea typeface="Average"/>
                          <a:cs typeface="Average"/>
                          <a:sym typeface="Average"/>
                        </a:rPr>
                        <a:t>Parameter</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666666"/>
                    </a:solidFill>
                  </a:tcPr>
                </a:tc>
                <a:tc>
                  <a:txBody>
                    <a:bodyPr>
                      <a:noAutofit/>
                    </a:bodyPr>
                    <a:lstStyle/>
                    <a:p>
                      <a:pPr lvl="0">
                        <a:spcBef>
                          <a:spcPts val="0"/>
                        </a:spcBef>
                        <a:buNone/>
                      </a:pPr>
                      <a:r>
                        <a:rPr lang="en">
                          <a:solidFill>
                            <a:srgbClr val="FFFFFF"/>
                          </a:solidFill>
                          <a:latin typeface="Average"/>
                          <a:ea typeface="Average"/>
                          <a:cs typeface="Average"/>
                          <a:sym typeface="Average"/>
                        </a:rPr>
                        <a:t>Specification</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solidFill>
                      <a:srgbClr val="666666"/>
                    </a:solidFill>
                  </a:tcPr>
                </a:tc>
              </a:tr>
              <a:tr h="415600">
                <a:tc>
                  <a:txBody>
                    <a:bodyPr>
                      <a:noAutofit/>
                    </a:bodyPr>
                    <a:lstStyle/>
                    <a:p>
                      <a:pPr lvl="0">
                        <a:spcBef>
                          <a:spcPts val="0"/>
                        </a:spcBef>
                        <a:buNone/>
                      </a:pPr>
                      <a:r>
                        <a:rPr lang="en">
                          <a:solidFill>
                            <a:srgbClr val="FFFFFF"/>
                          </a:solidFill>
                          <a:latin typeface="Average"/>
                          <a:ea typeface="Average"/>
                          <a:cs typeface="Average"/>
                          <a:sym typeface="Average"/>
                        </a:rPr>
                        <a:t>Maximum Scan Time</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10</a:t>
                      </a:r>
                      <a:r>
                        <a:rPr lang="en">
                          <a:solidFill>
                            <a:srgbClr val="FFFFFF"/>
                          </a:solidFill>
                          <a:latin typeface="Average"/>
                          <a:ea typeface="Average"/>
                          <a:cs typeface="Average"/>
                          <a:sym typeface="Average"/>
                        </a:rPr>
                        <a:t> minutes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a:spcBef>
                          <a:spcPts val="0"/>
                        </a:spcBef>
                        <a:buNone/>
                      </a:pPr>
                      <a:r>
                        <a:rPr lang="en">
                          <a:solidFill>
                            <a:srgbClr val="FFFFFF"/>
                          </a:solidFill>
                          <a:latin typeface="Average"/>
                          <a:ea typeface="Average"/>
                          <a:cs typeface="Average"/>
                          <a:sym typeface="Average"/>
                        </a:rPr>
                        <a:t>Enclosure Dimensions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50</a:t>
                      </a:r>
                      <a:r>
                        <a:rPr lang="en">
                          <a:solidFill>
                            <a:srgbClr val="FFFFFF"/>
                          </a:solidFill>
                          <a:latin typeface="Average"/>
                          <a:ea typeface="Average"/>
                          <a:cs typeface="Average"/>
                          <a:sym typeface="Average"/>
                        </a:rPr>
                        <a:t>x20x13 cm</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a:spcBef>
                          <a:spcPts val="0"/>
                        </a:spcBef>
                        <a:buNone/>
                      </a:pPr>
                      <a:r>
                        <a:rPr lang="en">
                          <a:solidFill>
                            <a:srgbClr val="FFFFFF"/>
                          </a:solidFill>
                          <a:latin typeface="Average"/>
                          <a:ea typeface="Average"/>
                          <a:cs typeface="Average"/>
                          <a:sym typeface="Average"/>
                        </a:rPr>
                        <a:t>Weight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a:spcBef>
                          <a:spcPts val="0"/>
                        </a:spcBef>
                        <a:buNone/>
                      </a:pPr>
                      <a:r>
                        <a:rPr lang="en">
                          <a:solidFill>
                            <a:srgbClr val="FFFFFF"/>
                          </a:solidFill>
                          <a:latin typeface="Average"/>
                          <a:ea typeface="Average"/>
                          <a:cs typeface="Average"/>
                          <a:sym typeface="Average"/>
                        </a:rPr>
                        <a:t>~5</a:t>
                      </a:r>
                      <a:r>
                        <a:rPr lang="en">
                          <a:solidFill>
                            <a:srgbClr val="FFFFFF"/>
                          </a:solidFill>
                          <a:latin typeface="Average"/>
                          <a:ea typeface="Average"/>
                          <a:cs typeface="Average"/>
                          <a:sym typeface="Average"/>
                        </a:rPr>
                        <a:t> lbs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rtl="0">
                        <a:spcBef>
                          <a:spcPts val="0"/>
                        </a:spcBef>
                        <a:buNone/>
                      </a:pPr>
                      <a:r>
                        <a:rPr lang="en">
                          <a:solidFill>
                            <a:srgbClr val="FFFFFF"/>
                          </a:solidFill>
                          <a:latin typeface="Average"/>
                          <a:ea typeface="Average"/>
                          <a:cs typeface="Average"/>
                          <a:sym typeface="Average"/>
                        </a:rPr>
                        <a:t>Deliverables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Average"/>
                          <a:ea typeface="Average"/>
                          <a:cs typeface="Average"/>
                          <a:sym typeface="Average"/>
                        </a:rPr>
                        <a:t>Ready-to-print .stl &amp; .ply files</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r h="415600">
                <a:tc>
                  <a:txBody>
                    <a:bodyPr>
                      <a:noAutofit/>
                    </a:bodyPr>
                    <a:lstStyle/>
                    <a:p>
                      <a:pPr lvl="0" rtl="0">
                        <a:spcBef>
                          <a:spcPts val="0"/>
                        </a:spcBef>
                        <a:buNone/>
                      </a:pPr>
                      <a:r>
                        <a:rPr lang="en">
                          <a:solidFill>
                            <a:srgbClr val="FFFFFF"/>
                          </a:solidFill>
                          <a:latin typeface="Average"/>
                          <a:ea typeface="Average"/>
                          <a:cs typeface="Average"/>
                          <a:sym typeface="Average"/>
                        </a:rPr>
                        <a:t>Production Cost</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c>
                  <a:txBody>
                    <a:bodyPr>
                      <a:noAutofit/>
                    </a:bodyPr>
                    <a:lstStyle/>
                    <a:p>
                      <a:pPr lvl="0" rtl="0">
                        <a:spcBef>
                          <a:spcPts val="0"/>
                        </a:spcBef>
                        <a:buNone/>
                      </a:pPr>
                      <a:r>
                        <a:rPr lang="en">
                          <a:solidFill>
                            <a:srgbClr val="FFFFFF"/>
                          </a:solidFill>
                          <a:latin typeface="Average"/>
                          <a:ea typeface="Average"/>
                          <a:cs typeface="Average"/>
                          <a:sym typeface="Average"/>
                        </a:rPr>
                        <a:t>$274</a:t>
                      </a:r>
                    </a:p>
                  </a:txBody>
                  <a:tcPr marT="91425" marB="91425" marR="91425" marL="91425">
                    <a:lnL cap="flat" cmpd="sng" w="9525">
                      <a:solidFill>
                        <a:srgbClr val="FFFFFF"/>
                      </a:solidFill>
                      <a:prstDash val="solid"/>
                      <a:round/>
                      <a:headEnd len="med" w="med" type="none"/>
                      <a:tailEnd len="med" w="med" type="none"/>
                    </a:lnL>
                    <a:lnR cap="flat" cmpd="sng" w="9525">
                      <a:solidFill>
                        <a:srgbClr val="FFFFFF"/>
                      </a:solidFill>
                      <a:prstDash val="solid"/>
                      <a:round/>
                      <a:headEnd len="med" w="med" type="none"/>
                      <a:tailEnd len="med" w="med" type="none"/>
                    </a:lnR>
                    <a:lnT cap="flat" cmpd="sng" w="9525">
                      <a:solidFill>
                        <a:srgbClr val="FFFFFF"/>
                      </a:solidFill>
                      <a:prstDash val="solid"/>
                      <a:round/>
                      <a:headEnd len="med" w="med" type="none"/>
                      <a:tailEnd len="med" w="med" type="none"/>
                    </a:lnT>
                    <a:lnB cap="flat" cmpd="sng" w="9525">
                      <a:solidFill>
                        <a:srgbClr val="FFFFFF"/>
                      </a:solidFill>
                      <a:prstDash val="solid"/>
                      <a:round/>
                      <a:headEnd len="med" w="med" type="none"/>
                      <a:tailEnd len="med" w="med"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ctrTitle"/>
          </p:nvPr>
        </p:nvSpPr>
        <p:spPr>
          <a:xfrm>
            <a:off x="485875" y="264475"/>
            <a:ext cx="8183700" cy="704400"/>
          </a:xfrm>
          <a:prstGeom prst="rect">
            <a:avLst/>
          </a:prstGeom>
        </p:spPr>
        <p:txBody>
          <a:bodyPr anchorCtr="0" anchor="b" bIns="91425" lIns="91425" rIns="91425" wrap="square" tIns="91425">
            <a:noAutofit/>
          </a:bodyPr>
          <a:lstStyle/>
          <a:p>
            <a:pPr lvl="0" algn="ctr">
              <a:spcBef>
                <a:spcPts val="0"/>
              </a:spcBef>
              <a:buNone/>
            </a:pPr>
            <a:r>
              <a:rPr lang="en"/>
              <a:t>Initial Prototype Testing </a:t>
            </a:r>
          </a:p>
        </p:txBody>
      </p:sp>
      <p:pic>
        <p:nvPicPr>
          <p:cNvPr id="329" name="Shape 329"/>
          <p:cNvPicPr preferRelativeResize="0"/>
          <p:nvPr/>
        </p:nvPicPr>
        <p:blipFill>
          <a:blip r:embed="rId3">
            <a:alphaModFix/>
          </a:blip>
          <a:stretch>
            <a:fillRect/>
          </a:stretch>
        </p:blipFill>
        <p:spPr>
          <a:xfrm>
            <a:off x="1161400" y="849575"/>
            <a:ext cx="6900724" cy="4123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type="ctrTitle"/>
          </p:nvPr>
        </p:nvSpPr>
        <p:spPr>
          <a:xfrm>
            <a:off x="485875" y="264475"/>
            <a:ext cx="8183700" cy="620700"/>
          </a:xfrm>
          <a:prstGeom prst="rect">
            <a:avLst/>
          </a:prstGeom>
        </p:spPr>
        <p:txBody>
          <a:bodyPr anchorCtr="0" anchor="b" bIns="91425" lIns="91425" rIns="91425" wrap="square" tIns="91425">
            <a:noAutofit/>
          </a:bodyPr>
          <a:lstStyle/>
          <a:p>
            <a:pPr lvl="0" algn="ctr">
              <a:spcBef>
                <a:spcPts val="0"/>
              </a:spcBef>
              <a:buNone/>
            </a:pPr>
            <a:r>
              <a:rPr lang="en"/>
              <a:t>Full System Schematic </a:t>
            </a:r>
          </a:p>
        </p:txBody>
      </p:sp>
      <p:pic>
        <p:nvPicPr>
          <p:cNvPr id="335" name="Shape 335"/>
          <p:cNvPicPr preferRelativeResize="0"/>
          <p:nvPr/>
        </p:nvPicPr>
        <p:blipFill>
          <a:blip r:embed="rId3">
            <a:alphaModFix/>
          </a:blip>
          <a:stretch>
            <a:fillRect/>
          </a:stretch>
        </p:blipFill>
        <p:spPr>
          <a:xfrm>
            <a:off x="510100" y="775551"/>
            <a:ext cx="8135249" cy="4260324"/>
          </a:xfrm>
          <a:prstGeom prst="rect">
            <a:avLst/>
          </a:prstGeom>
          <a:noFill/>
          <a:ln>
            <a:noFill/>
          </a:ln>
        </p:spPr>
      </p:pic>
      <p:sp>
        <p:nvSpPr>
          <p:cNvPr id="336" name="Shape 336"/>
          <p:cNvSpPr/>
          <p:nvPr/>
        </p:nvSpPr>
        <p:spPr>
          <a:xfrm>
            <a:off x="1112425" y="837325"/>
            <a:ext cx="3839700" cy="22488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7" name="Shape 337"/>
          <p:cNvSpPr/>
          <p:nvPr/>
        </p:nvSpPr>
        <p:spPr>
          <a:xfrm>
            <a:off x="5055950" y="1349950"/>
            <a:ext cx="1350000" cy="10188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8" name="Shape 338"/>
          <p:cNvSpPr/>
          <p:nvPr/>
        </p:nvSpPr>
        <p:spPr>
          <a:xfrm>
            <a:off x="1209850" y="3706000"/>
            <a:ext cx="3476700" cy="12735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39" name="Shape 339"/>
          <p:cNvSpPr/>
          <p:nvPr/>
        </p:nvSpPr>
        <p:spPr>
          <a:xfrm>
            <a:off x="4228150" y="2776300"/>
            <a:ext cx="4336500" cy="1490100"/>
          </a:xfrm>
          <a:prstGeom prst="rect">
            <a:avLst/>
          </a:prstGeom>
          <a:no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ctrTitle"/>
          </p:nvPr>
        </p:nvSpPr>
        <p:spPr>
          <a:xfrm>
            <a:off x="0" y="0"/>
            <a:ext cx="2941800" cy="1017000"/>
          </a:xfrm>
          <a:prstGeom prst="rect">
            <a:avLst/>
          </a:prstGeom>
        </p:spPr>
        <p:txBody>
          <a:bodyPr anchorCtr="0" anchor="b" bIns="91425" lIns="91425" rIns="91425" wrap="square" tIns="91425">
            <a:noAutofit/>
          </a:bodyPr>
          <a:lstStyle/>
          <a:p>
            <a:pPr lvl="0">
              <a:spcBef>
                <a:spcPts val="0"/>
              </a:spcBef>
              <a:buNone/>
            </a:pPr>
            <a:r>
              <a:rPr lang="en"/>
              <a:t>PCB</a:t>
            </a:r>
          </a:p>
        </p:txBody>
      </p:sp>
      <p:pic>
        <p:nvPicPr>
          <p:cNvPr id="345" name="Shape 345"/>
          <p:cNvPicPr preferRelativeResize="0"/>
          <p:nvPr/>
        </p:nvPicPr>
        <p:blipFill>
          <a:blip r:embed="rId3">
            <a:alphaModFix/>
          </a:blip>
          <a:stretch>
            <a:fillRect/>
          </a:stretch>
        </p:blipFill>
        <p:spPr>
          <a:xfrm>
            <a:off x="2381300" y="139200"/>
            <a:ext cx="6011325" cy="48650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lvl="0">
              <a:spcBef>
                <a:spcPts val="0"/>
              </a:spcBef>
              <a:buNone/>
            </a:pPr>
            <a:r>
              <a:rPr lang="en"/>
              <a:t>Administrative Content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idx="4294967295" type="ctrTitle"/>
          </p:nvPr>
        </p:nvSpPr>
        <p:spPr>
          <a:xfrm>
            <a:off x="299050" y="264475"/>
            <a:ext cx="3048000" cy="800100"/>
          </a:xfrm>
          <a:prstGeom prst="rect">
            <a:avLst/>
          </a:prstGeom>
        </p:spPr>
        <p:txBody>
          <a:bodyPr anchorCtr="0" anchor="t" bIns="91425" lIns="91425" rIns="91425" wrap="square" tIns="91425">
            <a:noAutofit/>
          </a:bodyPr>
          <a:lstStyle/>
          <a:p>
            <a:pPr lvl="0" algn="ctr">
              <a:spcBef>
                <a:spcPts val="0"/>
              </a:spcBef>
              <a:buNone/>
            </a:pPr>
            <a:r>
              <a:rPr lang="en"/>
              <a:t>Budget </a:t>
            </a:r>
          </a:p>
        </p:txBody>
      </p:sp>
      <p:graphicFrame>
        <p:nvGraphicFramePr>
          <p:cNvPr id="356" name="Shape 356"/>
          <p:cNvGraphicFramePr/>
          <p:nvPr/>
        </p:nvGraphicFramePr>
        <p:xfrm>
          <a:off x="3545538" y="76200"/>
          <a:ext cx="3000000" cy="3000000"/>
        </p:xfrm>
        <a:graphic>
          <a:graphicData uri="http://schemas.openxmlformats.org/drawingml/2006/table">
            <a:tbl>
              <a:tblPr>
                <a:noFill/>
                <a:tableStyleId>{F8891017-937F-46C9-8743-54CC2EB448D5}</a:tableStyleId>
              </a:tblPr>
              <a:tblGrid>
                <a:gridCol w="1666075"/>
                <a:gridCol w="993700"/>
                <a:gridCol w="1435275"/>
                <a:gridCol w="1354950"/>
              </a:tblGrid>
              <a:tr h="516350">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Description</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Quantity</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Price/Unit</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ctr">
                        <a:lnSpc>
                          <a:spcPct val="115000"/>
                        </a:lnSpc>
                        <a:spcBef>
                          <a:spcPts val="0"/>
                        </a:spcBef>
                        <a:buNone/>
                      </a:pPr>
                      <a:r>
                        <a:rPr i="1" lang="en">
                          <a:solidFill>
                            <a:srgbClr val="FFFFFF"/>
                          </a:solidFill>
                          <a:latin typeface="Average"/>
                          <a:ea typeface="Average"/>
                          <a:cs typeface="Average"/>
                          <a:sym typeface="Average"/>
                        </a:rPr>
                        <a:t>Item </a:t>
                      </a:r>
                      <a:r>
                        <a:rPr i="1" lang="en">
                          <a:solidFill>
                            <a:srgbClr val="FFFFFF"/>
                          </a:solidFill>
                          <a:latin typeface="Average"/>
                          <a:ea typeface="Average"/>
                          <a:cs typeface="Average"/>
                          <a:sym typeface="Average"/>
                        </a:rPr>
                        <a:t>Total</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35325">
                <a:tc>
                  <a:txBody>
                    <a:bodyPr>
                      <a:noAutofit/>
                    </a:bodyPr>
                    <a:lstStyle/>
                    <a:p>
                      <a:pPr lvl="0" rtl="0">
                        <a:spcBef>
                          <a:spcPts val="0"/>
                        </a:spcBef>
                        <a:buNone/>
                      </a:pPr>
                      <a:r>
                        <a:rPr lang="en">
                          <a:solidFill>
                            <a:srgbClr val="FFFFFF"/>
                          </a:solidFill>
                          <a:latin typeface="Average"/>
                          <a:ea typeface="Average"/>
                          <a:cs typeface="Average"/>
                          <a:sym typeface="Average"/>
                        </a:rPr>
                        <a:t>PCB</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$80.10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$81.10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35325">
                <a:tc>
                  <a:txBody>
                    <a:bodyPr>
                      <a:noAutofit/>
                    </a:bodyPr>
                    <a:lstStyle/>
                    <a:p>
                      <a:pPr lvl="0" rtl="0">
                        <a:spcBef>
                          <a:spcPts val="0"/>
                        </a:spcBef>
                        <a:buNone/>
                      </a:pPr>
                      <a:r>
                        <a:rPr lang="en">
                          <a:solidFill>
                            <a:srgbClr val="FFFFFF"/>
                          </a:solidFill>
                          <a:latin typeface="Average"/>
                          <a:ea typeface="Average"/>
                          <a:cs typeface="Average"/>
                          <a:sym typeface="Average"/>
                        </a:rPr>
                        <a:t>Laser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$23.95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$23.95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35325">
                <a:tc>
                  <a:txBody>
                    <a:bodyPr>
                      <a:noAutofit/>
                    </a:bodyPr>
                    <a:lstStyle/>
                    <a:p>
                      <a:pPr lvl="0" rtl="0">
                        <a:spcBef>
                          <a:spcPts val="0"/>
                        </a:spcBef>
                        <a:buNone/>
                      </a:pPr>
                      <a:r>
                        <a:rPr lang="en">
                          <a:solidFill>
                            <a:srgbClr val="FFFFFF"/>
                          </a:solidFill>
                          <a:latin typeface="Average"/>
                          <a:ea typeface="Average"/>
                          <a:cs typeface="Average"/>
                          <a:sym typeface="Average"/>
                        </a:rPr>
                        <a:t>Camera</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$29.95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$29.95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8375">
                <a:tc>
                  <a:txBody>
                    <a:bodyPr>
                      <a:noAutofit/>
                    </a:bodyPr>
                    <a:lstStyle/>
                    <a:p>
                      <a:pPr lvl="0" rtl="0">
                        <a:spcBef>
                          <a:spcPts val="0"/>
                        </a:spcBef>
                        <a:buNone/>
                      </a:pPr>
                      <a:r>
                        <a:rPr lang="en">
                          <a:solidFill>
                            <a:srgbClr val="FFFFFF"/>
                          </a:solidFill>
                          <a:latin typeface="Average"/>
                          <a:ea typeface="Average"/>
                          <a:cs typeface="Average"/>
                          <a:sym typeface="Average"/>
                        </a:rPr>
                        <a:t>Microcontroller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$34.99</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$34.99</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35325">
                <a:tc>
                  <a:txBody>
                    <a:bodyPr>
                      <a:noAutofit/>
                    </a:bodyPr>
                    <a:lstStyle/>
                    <a:p>
                      <a:pPr lvl="0" rtl="0">
                        <a:spcBef>
                          <a:spcPts val="0"/>
                        </a:spcBef>
                        <a:buNone/>
                      </a:pPr>
                      <a:r>
                        <a:rPr lang="en">
                          <a:solidFill>
                            <a:srgbClr val="FFFFFF"/>
                          </a:solidFill>
                          <a:latin typeface="Average"/>
                          <a:ea typeface="Average"/>
                          <a:cs typeface="Average"/>
                          <a:sym typeface="Average"/>
                        </a:rPr>
                        <a:t>Battery Pack</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$34.90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$34.90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8375">
                <a:tc>
                  <a:txBody>
                    <a:bodyPr>
                      <a:noAutofit/>
                    </a:bodyPr>
                    <a:lstStyle/>
                    <a:p>
                      <a:pPr lvl="0" rtl="0">
                        <a:spcBef>
                          <a:spcPts val="0"/>
                        </a:spcBef>
                        <a:buNone/>
                      </a:pPr>
                      <a:r>
                        <a:rPr lang="en">
                          <a:solidFill>
                            <a:srgbClr val="FFFFFF"/>
                          </a:solidFill>
                          <a:latin typeface="Average"/>
                          <a:ea typeface="Average"/>
                          <a:cs typeface="Average"/>
                          <a:sym typeface="Average"/>
                        </a:rPr>
                        <a:t>Battery Charger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$17.99</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$17.99</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35325">
                <a:tc>
                  <a:txBody>
                    <a:bodyPr>
                      <a:noAutofit/>
                    </a:bodyPr>
                    <a:lstStyle/>
                    <a:p>
                      <a:pPr lvl="0" rtl="0">
                        <a:spcBef>
                          <a:spcPts val="0"/>
                        </a:spcBef>
                        <a:buNone/>
                      </a:pPr>
                      <a:r>
                        <a:rPr lang="en">
                          <a:solidFill>
                            <a:srgbClr val="FFFFFF"/>
                          </a:solidFill>
                          <a:latin typeface="Average"/>
                          <a:ea typeface="Average"/>
                          <a:cs typeface="Average"/>
                          <a:sym typeface="Average"/>
                        </a:rPr>
                        <a:t>Stepper Motor</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$16.95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$16.95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8375">
                <a:tc>
                  <a:txBody>
                    <a:bodyPr>
                      <a:noAutofit/>
                    </a:bodyPr>
                    <a:lstStyle/>
                    <a:p>
                      <a:pPr lvl="0" rtl="0">
                        <a:spcBef>
                          <a:spcPts val="0"/>
                        </a:spcBef>
                        <a:buNone/>
                      </a:pPr>
                      <a:r>
                        <a:rPr lang="en">
                          <a:solidFill>
                            <a:srgbClr val="FFFFFF"/>
                          </a:solidFill>
                          <a:latin typeface="Average"/>
                          <a:ea typeface="Average"/>
                          <a:cs typeface="Average"/>
                          <a:sym typeface="Average"/>
                        </a:rPr>
                        <a:t>Mounting Device</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$4.95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$14.85</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458375">
                <a:tc>
                  <a:txBody>
                    <a:bodyPr>
                      <a:noAutofit/>
                    </a:bodyPr>
                    <a:lstStyle/>
                    <a:p>
                      <a:pPr lvl="0" rtl="0">
                        <a:spcBef>
                          <a:spcPts val="0"/>
                        </a:spcBef>
                        <a:buNone/>
                      </a:pPr>
                      <a:r>
                        <a:rPr lang="en">
                          <a:solidFill>
                            <a:srgbClr val="FFFFFF"/>
                          </a:solidFill>
                          <a:latin typeface="Average"/>
                          <a:ea typeface="Average"/>
                          <a:cs typeface="Average"/>
                          <a:sym typeface="Average"/>
                        </a:rPr>
                        <a:t>Misc. Hardware</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$20.00</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r h="279125">
                <a:tc>
                  <a:txBody>
                    <a:bodyPr>
                      <a:noAutofit/>
                    </a:bodyPr>
                    <a:lstStyle/>
                    <a:p>
                      <a:pPr lvl="0" rtl="0">
                        <a:lnSpc>
                          <a:spcPct val="115000"/>
                        </a:lnSpc>
                        <a:spcBef>
                          <a:spcPts val="0"/>
                        </a:spcBef>
                        <a:buNone/>
                      </a:pPr>
                      <a:r>
                        <a:rPr i="1" lang="en">
                          <a:solidFill>
                            <a:srgbClr val="FFFFFF"/>
                          </a:solidFill>
                          <a:latin typeface="Average"/>
                          <a:ea typeface="Average"/>
                          <a:cs typeface="Average"/>
                          <a:sym typeface="Average"/>
                        </a:rPr>
                        <a:t>Total</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 </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lang="en">
                          <a:solidFill>
                            <a:srgbClr val="FFFFFF"/>
                          </a:solidFill>
                          <a:latin typeface="Average"/>
                          <a:ea typeface="Average"/>
                          <a:cs typeface="Average"/>
                          <a:sym typeface="Average"/>
                        </a:rPr>
                        <a:t> </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c>
                  <a:txBody>
                    <a:bodyPr>
                      <a:noAutofit/>
                    </a:bodyPr>
                    <a:lstStyle/>
                    <a:p>
                      <a:pPr lvl="0" rtl="0" algn="r">
                        <a:lnSpc>
                          <a:spcPct val="115000"/>
                        </a:lnSpc>
                        <a:spcBef>
                          <a:spcPts val="0"/>
                        </a:spcBef>
                        <a:buNone/>
                      </a:pPr>
                      <a:r>
                        <a:rPr i="1" lang="en">
                          <a:solidFill>
                            <a:srgbClr val="FFFFFF"/>
                          </a:solidFill>
                          <a:latin typeface="Average"/>
                          <a:ea typeface="Average"/>
                          <a:cs typeface="Average"/>
                          <a:sym typeface="Average"/>
                        </a:rPr>
                        <a:t>$274.68</a:t>
                      </a:r>
                    </a:p>
                  </a:txBody>
                  <a:tcPr marT="91425" marB="91425" marR="68575" marL="68575">
                    <a:lnL cap="flat" cmpd="sng" w="12650">
                      <a:solidFill>
                        <a:srgbClr val="FFFFFF"/>
                      </a:solidFill>
                      <a:prstDash val="solid"/>
                      <a:round/>
                      <a:headEnd len="med" w="med" type="none"/>
                      <a:tailEnd len="med" w="med" type="none"/>
                    </a:lnL>
                    <a:lnR cap="flat" cmpd="sng" w="12650">
                      <a:solidFill>
                        <a:srgbClr val="FFFFFF"/>
                      </a:solidFill>
                      <a:prstDash val="solid"/>
                      <a:round/>
                      <a:headEnd len="med" w="med" type="none"/>
                      <a:tailEnd len="med" w="med" type="none"/>
                    </a:lnR>
                    <a:lnT cap="flat" cmpd="sng" w="12650">
                      <a:solidFill>
                        <a:srgbClr val="FFFFFF"/>
                      </a:solidFill>
                      <a:prstDash val="solid"/>
                      <a:round/>
                      <a:headEnd len="med" w="med" type="none"/>
                      <a:tailEnd len="med" w="med" type="none"/>
                    </a:lnT>
                    <a:lnB cap="flat" cmpd="sng" w="12650">
                      <a:solidFill>
                        <a:srgbClr val="FFFFFF"/>
                      </a:solidFill>
                      <a:prstDash val="solid"/>
                      <a:round/>
                      <a:headEnd len="med" w="med" type="none"/>
                      <a:tailEnd len="med" w="med" type="none"/>
                    </a:lnB>
                  </a:tcPr>
                </a:tc>
              </a:tr>
            </a:tbl>
          </a:graphicData>
        </a:graphic>
      </p:graphicFrame>
      <p:sp>
        <p:nvSpPr>
          <p:cNvPr id="357" name="Shape 357"/>
          <p:cNvSpPr txBox="1"/>
          <p:nvPr/>
        </p:nvSpPr>
        <p:spPr>
          <a:xfrm>
            <a:off x="633975" y="1578925"/>
            <a:ext cx="2583600" cy="1578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latin typeface="Average"/>
                <a:ea typeface="Average"/>
                <a:cs typeface="Average"/>
                <a:sym typeface="Average"/>
              </a:rPr>
              <a:t>Note: Equal Contributions by group members for total costs of project</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311700" y="611825"/>
            <a:ext cx="8520600" cy="572700"/>
          </a:xfrm>
          <a:prstGeom prst="rect">
            <a:avLst/>
          </a:prstGeom>
        </p:spPr>
        <p:txBody>
          <a:bodyPr anchorCtr="0" anchor="t" bIns="91425" lIns="91425" rIns="91425" wrap="square" tIns="91425">
            <a:noAutofit/>
          </a:bodyPr>
          <a:lstStyle/>
          <a:p>
            <a:pPr lvl="0" algn="ctr">
              <a:spcBef>
                <a:spcPts val="0"/>
              </a:spcBef>
              <a:buNone/>
            </a:pPr>
            <a:r>
              <a:rPr lang="en"/>
              <a:t>Task Division</a:t>
            </a:r>
          </a:p>
        </p:txBody>
      </p:sp>
      <p:graphicFrame>
        <p:nvGraphicFramePr>
          <p:cNvPr id="363" name="Shape 363"/>
          <p:cNvGraphicFramePr/>
          <p:nvPr/>
        </p:nvGraphicFramePr>
        <p:xfrm>
          <a:off x="2163975" y="1852600"/>
          <a:ext cx="3000000" cy="3000000"/>
        </p:xfrm>
        <a:graphic>
          <a:graphicData uri="http://schemas.openxmlformats.org/drawingml/2006/table">
            <a:tbl>
              <a:tblPr>
                <a:noFill/>
                <a:tableStyleId>{BBE89DF8-4078-4958-82C6-601189A3D522}</a:tableStyleId>
              </a:tblPr>
              <a:tblGrid>
                <a:gridCol w="1642425"/>
                <a:gridCol w="1447800"/>
                <a:gridCol w="1725825"/>
              </a:tblGrid>
              <a:tr h="381000">
                <a:tc>
                  <a:txBody>
                    <a:bodyPr>
                      <a:noAutofit/>
                    </a:bodyPr>
                    <a:lstStyle/>
                    <a:p>
                      <a:pPr lvl="0" algn="ctr">
                        <a:spcBef>
                          <a:spcPts val="0"/>
                        </a:spcBef>
                        <a:buNone/>
                      </a:pPr>
                      <a:r>
                        <a:rPr lang="en" sz="2400">
                          <a:solidFill>
                            <a:srgbClr val="FFFFFF"/>
                          </a:solidFill>
                          <a:latin typeface="Average"/>
                          <a:ea typeface="Average"/>
                          <a:cs typeface="Average"/>
                          <a:sym typeface="Average"/>
                        </a:rPr>
                        <a:t>Name</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solidFill>
                      <a:srgbClr val="666666"/>
                    </a:solidFill>
                  </a:tcPr>
                </a:tc>
                <a:tc>
                  <a:txBody>
                    <a:bodyPr>
                      <a:noAutofit/>
                    </a:bodyPr>
                    <a:lstStyle/>
                    <a:p>
                      <a:pPr lvl="0" algn="ctr">
                        <a:spcBef>
                          <a:spcPts val="0"/>
                        </a:spcBef>
                        <a:buNone/>
                      </a:pPr>
                      <a:r>
                        <a:rPr lang="en" sz="2400">
                          <a:solidFill>
                            <a:srgbClr val="FFFFFF"/>
                          </a:solidFill>
                          <a:latin typeface="Average"/>
                          <a:ea typeface="Average"/>
                          <a:cs typeface="Average"/>
                          <a:sym typeface="Average"/>
                        </a:rPr>
                        <a:t>Primary</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solidFill>
                      <a:srgbClr val="666666"/>
                    </a:solidFill>
                  </a:tcPr>
                </a:tc>
                <a:tc>
                  <a:txBody>
                    <a:bodyPr>
                      <a:noAutofit/>
                    </a:bodyPr>
                    <a:lstStyle/>
                    <a:p>
                      <a:pPr lvl="0" algn="ctr">
                        <a:spcBef>
                          <a:spcPts val="0"/>
                        </a:spcBef>
                        <a:buNone/>
                      </a:pPr>
                      <a:r>
                        <a:rPr lang="en" sz="2400">
                          <a:solidFill>
                            <a:srgbClr val="FFFFFF"/>
                          </a:solidFill>
                          <a:latin typeface="Average"/>
                          <a:ea typeface="Average"/>
                          <a:cs typeface="Average"/>
                          <a:sym typeface="Average"/>
                        </a:rPr>
                        <a:t>Secondary</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solidFill>
                      <a:srgbClr val="666666"/>
                    </a:solidFill>
                  </a:tcPr>
                </a:tc>
              </a:tr>
              <a:tr h="381000">
                <a:tc>
                  <a:txBody>
                    <a:bodyPr>
                      <a:noAutofit/>
                    </a:bodyPr>
                    <a:lstStyle/>
                    <a:p>
                      <a:pPr lvl="0" algn="ctr">
                        <a:spcBef>
                          <a:spcPts val="0"/>
                        </a:spcBef>
                        <a:buNone/>
                      </a:pPr>
                      <a:r>
                        <a:rPr lang="en" sz="2400">
                          <a:solidFill>
                            <a:srgbClr val="FFFFFF"/>
                          </a:solidFill>
                          <a:latin typeface="Average"/>
                          <a:ea typeface="Average"/>
                          <a:cs typeface="Average"/>
                          <a:sym typeface="Average"/>
                        </a:rPr>
                        <a:t>Power</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Sommer</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Isaias</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r h="381000">
                <a:tc>
                  <a:txBody>
                    <a:bodyPr>
                      <a:noAutofit/>
                    </a:bodyPr>
                    <a:lstStyle/>
                    <a:p>
                      <a:pPr lvl="0" algn="ctr">
                        <a:spcBef>
                          <a:spcPts val="0"/>
                        </a:spcBef>
                        <a:buNone/>
                      </a:pPr>
                      <a:r>
                        <a:rPr lang="en" sz="2400">
                          <a:solidFill>
                            <a:srgbClr val="FFFFFF"/>
                          </a:solidFill>
                          <a:latin typeface="Average"/>
                          <a:ea typeface="Average"/>
                          <a:cs typeface="Average"/>
                          <a:sym typeface="Average"/>
                        </a:rPr>
                        <a:t>Optics</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Sam</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N/A</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r h="381000">
                <a:tc>
                  <a:txBody>
                    <a:bodyPr>
                      <a:noAutofit/>
                    </a:bodyPr>
                    <a:lstStyle/>
                    <a:p>
                      <a:pPr lvl="0" algn="ctr">
                        <a:spcBef>
                          <a:spcPts val="0"/>
                        </a:spcBef>
                        <a:buNone/>
                      </a:pPr>
                      <a:r>
                        <a:rPr lang="en" sz="2400">
                          <a:solidFill>
                            <a:srgbClr val="FFFFFF"/>
                          </a:solidFill>
                          <a:latin typeface="Average"/>
                          <a:ea typeface="Average"/>
                          <a:cs typeface="Average"/>
                          <a:sym typeface="Average"/>
                        </a:rPr>
                        <a:t>Enclosure</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Isaias</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Sam</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r h="381000">
                <a:tc>
                  <a:txBody>
                    <a:bodyPr>
                      <a:noAutofit/>
                    </a:bodyPr>
                    <a:lstStyle/>
                    <a:p>
                      <a:pPr lvl="0" algn="ctr">
                        <a:spcBef>
                          <a:spcPts val="0"/>
                        </a:spcBef>
                        <a:buNone/>
                      </a:pPr>
                      <a:r>
                        <a:rPr lang="en" sz="2400">
                          <a:solidFill>
                            <a:srgbClr val="FFFFFF"/>
                          </a:solidFill>
                          <a:latin typeface="Average"/>
                          <a:ea typeface="Average"/>
                          <a:cs typeface="Average"/>
                          <a:sym typeface="Average"/>
                        </a:rPr>
                        <a:t>Software</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Cary</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c>
                  <a:txBody>
                    <a:bodyPr>
                      <a:noAutofit/>
                    </a:bodyPr>
                    <a:lstStyle/>
                    <a:p>
                      <a:pPr lvl="0" algn="ctr">
                        <a:spcBef>
                          <a:spcPts val="0"/>
                        </a:spcBef>
                        <a:buNone/>
                      </a:pPr>
                      <a:r>
                        <a:rPr lang="en" sz="2400">
                          <a:solidFill>
                            <a:srgbClr val="FFFFFF"/>
                          </a:solidFill>
                          <a:latin typeface="Average"/>
                          <a:ea typeface="Average"/>
                          <a:cs typeface="Average"/>
                          <a:sym typeface="Average"/>
                        </a:rPr>
                        <a:t>Isaias/Sam</a:t>
                      </a:r>
                    </a:p>
                  </a:txBody>
                  <a:tcPr marT="91425" marB="91425" marR="91425" marL="91425">
                    <a:lnL cap="flat" cmpd="sng" w="19050">
                      <a:solidFill>
                        <a:srgbClr val="FFFFFF"/>
                      </a:solidFill>
                      <a:prstDash val="solid"/>
                      <a:round/>
                      <a:headEnd len="med" w="med" type="none"/>
                      <a:tailEnd len="med" w="med" type="none"/>
                    </a:lnL>
                    <a:lnR cap="flat" cmpd="sng" w="19050">
                      <a:solidFill>
                        <a:srgbClr val="FFFFFF"/>
                      </a:solidFill>
                      <a:prstDash val="solid"/>
                      <a:round/>
                      <a:headEnd len="med" w="med" type="none"/>
                      <a:tailEnd len="med" w="med" type="none"/>
                    </a:lnR>
                    <a:lnT cap="flat" cmpd="sng" w="19050">
                      <a:solidFill>
                        <a:srgbClr val="FFFFFF"/>
                      </a:solidFill>
                      <a:prstDash val="solid"/>
                      <a:round/>
                      <a:headEnd len="med" w="med" type="none"/>
                      <a:tailEnd len="med" w="med" type="none"/>
                    </a:lnT>
                    <a:lnB cap="flat" cmpd="sng" w="19050">
                      <a:solidFill>
                        <a:srgbClr val="FFFFFF"/>
                      </a:solidFill>
                      <a:prstDash val="solid"/>
                      <a:round/>
                      <a:headEnd len="med" w="med" type="none"/>
                      <a:tailEnd len="med" w="med" type="none"/>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What We Would Improve?</a:t>
            </a:r>
          </a:p>
        </p:txBody>
      </p:sp>
      <p:sp>
        <p:nvSpPr>
          <p:cNvPr id="369" name="Shape 369"/>
          <p:cNvSpPr txBox="1"/>
          <p:nvPr>
            <p:ph idx="1" type="body"/>
          </p:nvPr>
        </p:nvSpPr>
        <p:spPr>
          <a:xfrm>
            <a:off x="311700" y="1152475"/>
            <a:ext cx="8520600" cy="3624900"/>
          </a:xfrm>
          <a:prstGeom prst="rect">
            <a:avLst/>
          </a:prstGeom>
        </p:spPr>
        <p:txBody>
          <a:bodyPr anchorCtr="0" anchor="t" bIns="91425" lIns="91425" rIns="91425" wrap="square" tIns="91425">
            <a:noAutofit/>
          </a:bodyPr>
          <a:lstStyle/>
          <a:p>
            <a:pPr indent="-381000" lvl="0" marL="457200" rtl="0">
              <a:spcBef>
                <a:spcPts val="1000"/>
              </a:spcBef>
              <a:buClr>
                <a:srgbClr val="FFFFFF"/>
              </a:buClr>
              <a:buSzPts val="2400"/>
              <a:buChar char="●"/>
            </a:pPr>
            <a:r>
              <a:rPr lang="en" sz="2400">
                <a:solidFill>
                  <a:srgbClr val="FFFFFF"/>
                </a:solidFill>
              </a:rPr>
              <a:t>Introduce multithreading to further reduce scan time</a:t>
            </a:r>
          </a:p>
          <a:p>
            <a:pPr indent="-381000" lvl="0" marL="457200" rtl="0">
              <a:spcBef>
                <a:spcPts val="1000"/>
              </a:spcBef>
              <a:buClr>
                <a:srgbClr val="FFFFFF"/>
              </a:buClr>
              <a:buSzPts val="2400"/>
              <a:buChar char="●"/>
            </a:pPr>
            <a:r>
              <a:rPr lang="en" sz="2400">
                <a:solidFill>
                  <a:srgbClr val="FFFFFF"/>
                </a:solidFill>
              </a:rPr>
              <a:t>Improv</a:t>
            </a:r>
            <a:r>
              <a:rPr lang="en" sz="2400">
                <a:solidFill>
                  <a:srgbClr val="FFFFFF"/>
                </a:solidFill>
              </a:rPr>
              <a:t>e meshing algorithm</a:t>
            </a:r>
          </a:p>
          <a:p>
            <a:pPr indent="-381000" lvl="0" marL="457200" rtl="0">
              <a:spcBef>
                <a:spcPts val="1000"/>
              </a:spcBef>
              <a:buClr>
                <a:srgbClr val="FFFFFF"/>
              </a:buClr>
              <a:buSzPts val="2400"/>
              <a:buChar char="●"/>
            </a:pPr>
            <a:r>
              <a:rPr lang="en" sz="2400">
                <a:solidFill>
                  <a:srgbClr val="FFFFFF"/>
                </a:solidFill>
              </a:rPr>
              <a:t>Hardwire RPi GPIO pins on PCB</a:t>
            </a:r>
          </a:p>
          <a:p>
            <a:pPr indent="-381000" lvl="0" marL="457200" rtl="0">
              <a:spcBef>
                <a:spcPts val="1000"/>
              </a:spcBef>
              <a:buClr>
                <a:srgbClr val="FFFFFF"/>
              </a:buClr>
              <a:buSzPts val="2400"/>
              <a:buChar char="●"/>
            </a:pPr>
            <a:r>
              <a:rPr lang="en" sz="2400">
                <a:solidFill>
                  <a:srgbClr val="FFFFFF"/>
                </a:solidFill>
              </a:rPr>
              <a:t>More robust calibration</a:t>
            </a:r>
          </a:p>
          <a:p>
            <a:pPr indent="-381000" lvl="0" marL="457200" rtl="0">
              <a:spcBef>
                <a:spcPts val="1000"/>
              </a:spcBef>
              <a:buClr>
                <a:srgbClr val="FFFFFF"/>
              </a:buClr>
              <a:buSzPts val="2400"/>
              <a:buChar char="●"/>
            </a:pPr>
            <a:r>
              <a:rPr lang="en" sz="2400">
                <a:solidFill>
                  <a:srgbClr val="FFFFFF"/>
                </a:solidFill>
              </a:rPr>
              <a:t>Improve User Interface</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671250" y="2141250"/>
            <a:ext cx="7852200" cy="861000"/>
          </a:xfrm>
          <a:prstGeom prst="rect">
            <a:avLst/>
          </a:prstGeom>
        </p:spPr>
        <p:txBody>
          <a:bodyPr anchorCtr="0" anchor="ctr" bIns="91425" lIns="91425" rIns="91425" wrap="square" tIns="91425">
            <a:noAutofit/>
          </a:bodyPr>
          <a:lstStyle/>
          <a:p>
            <a:pPr lvl="0" rtl="0" algn="ctr">
              <a:spcBef>
                <a:spcPts val="0"/>
              </a:spcBef>
              <a:buNone/>
            </a:pPr>
            <a:r>
              <a:rPr lang="en"/>
              <a:t>Questions?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ph idx="1" type="body"/>
          </p:nvPr>
        </p:nvSpPr>
        <p:spPr>
          <a:xfrm>
            <a:off x="115500" y="2086850"/>
            <a:ext cx="3886200" cy="1031400"/>
          </a:xfrm>
          <a:prstGeom prst="rect">
            <a:avLst/>
          </a:prstGeom>
        </p:spPr>
        <p:txBody>
          <a:bodyPr anchorCtr="0" anchor="ctr" bIns="91425" lIns="91425" rIns="91425" wrap="square" tIns="91425">
            <a:noAutofit/>
          </a:bodyPr>
          <a:lstStyle/>
          <a:p>
            <a:pPr lvl="0">
              <a:spcBef>
                <a:spcPts val="0"/>
              </a:spcBef>
              <a:buNone/>
            </a:pPr>
            <a:r>
              <a:rPr lang="en" sz="3600">
                <a:solidFill>
                  <a:srgbClr val="FFFFFF"/>
                </a:solidFill>
              </a:rPr>
              <a:t>Project Block Diagram</a:t>
            </a:r>
          </a:p>
        </p:txBody>
      </p:sp>
      <p:pic>
        <p:nvPicPr>
          <p:cNvPr id="82" name="Shape 82"/>
          <p:cNvPicPr preferRelativeResize="0"/>
          <p:nvPr/>
        </p:nvPicPr>
        <p:blipFill>
          <a:blip r:embed="rId3">
            <a:alphaModFix/>
          </a:blip>
          <a:stretch>
            <a:fillRect/>
          </a:stretch>
        </p:blipFill>
        <p:spPr>
          <a:xfrm>
            <a:off x="3947175" y="521688"/>
            <a:ext cx="4918850" cy="41001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idx="1" type="body"/>
          </p:nvPr>
        </p:nvSpPr>
        <p:spPr>
          <a:xfrm>
            <a:off x="1634275" y="180475"/>
            <a:ext cx="6116100" cy="605100"/>
          </a:xfrm>
          <a:prstGeom prst="rect">
            <a:avLst/>
          </a:prstGeom>
        </p:spPr>
        <p:txBody>
          <a:bodyPr anchorCtr="0" anchor="ctr" bIns="91425" lIns="91425" rIns="91425" wrap="square" tIns="91425">
            <a:noAutofit/>
          </a:bodyPr>
          <a:lstStyle/>
          <a:p>
            <a:pPr lvl="0" rtl="0" algn="ctr">
              <a:spcBef>
                <a:spcPts val="0"/>
              </a:spcBef>
              <a:buNone/>
            </a:pPr>
            <a:r>
              <a:rPr lang="en" sz="3000"/>
              <a:t>Raw Images &amp; Processing</a:t>
            </a:r>
          </a:p>
        </p:txBody>
      </p:sp>
      <p:sp>
        <p:nvSpPr>
          <p:cNvPr id="88" name="Shape 88"/>
          <p:cNvSpPr txBox="1"/>
          <p:nvPr/>
        </p:nvSpPr>
        <p:spPr>
          <a:xfrm>
            <a:off x="140300" y="1232425"/>
            <a:ext cx="4129500" cy="3449100"/>
          </a:xfrm>
          <a:prstGeom prst="rect">
            <a:avLst/>
          </a:prstGeom>
          <a:noFill/>
          <a:ln>
            <a:noFill/>
          </a:ln>
        </p:spPr>
        <p:txBody>
          <a:bodyPr anchorCtr="0" anchor="t" bIns="91425" lIns="91425" rIns="91425" wrap="square" tIns="91425">
            <a:noAutofit/>
          </a:bodyPr>
          <a:lstStyle/>
          <a:p>
            <a:pPr indent="-330200" lvl="0" marL="457200" rtl="0">
              <a:spcBef>
                <a:spcPts val="0"/>
              </a:spcBef>
              <a:buClr>
                <a:srgbClr val="FFFFFF"/>
              </a:buClr>
              <a:buSzPts val="1600"/>
              <a:buFont typeface="Average"/>
              <a:buAutoNum type="alphaUcPeriod"/>
            </a:pPr>
            <a:r>
              <a:rPr lang="en" sz="1600">
                <a:solidFill>
                  <a:srgbClr val="FFFFFF"/>
                </a:solidFill>
                <a:latin typeface="Average"/>
                <a:ea typeface="Average"/>
                <a:cs typeface="Average"/>
                <a:sym typeface="Average"/>
              </a:rPr>
              <a:t>An image is captured with laser illumination active.</a:t>
            </a:r>
          </a:p>
          <a:p>
            <a:pPr lvl="0" rt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AutoNum type="alphaUcPeriod"/>
            </a:pPr>
            <a:r>
              <a:rPr lang="en" sz="1600">
                <a:solidFill>
                  <a:srgbClr val="FFFFFF"/>
                </a:solidFill>
                <a:latin typeface="Average"/>
                <a:ea typeface="Average"/>
                <a:cs typeface="Average"/>
                <a:sym typeface="Average"/>
              </a:rPr>
              <a:t>A reference image of the scene is captured with no laser illumination.</a:t>
            </a:r>
          </a:p>
          <a:p>
            <a:pPr lvl="0" rt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AutoNum type="alphaUcPeriod"/>
            </a:pPr>
            <a:r>
              <a:rPr lang="en" sz="1600">
                <a:solidFill>
                  <a:srgbClr val="FFFFFF"/>
                </a:solidFill>
                <a:latin typeface="Average"/>
                <a:ea typeface="Average"/>
                <a:cs typeface="Average"/>
                <a:sym typeface="Average"/>
              </a:rPr>
              <a:t>Image subtraction isolates laser line.</a:t>
            </a:r>
          </a:p>
          <a:p>
            <a:pPr lvl="0" rtl="0">
              <a:spcBef>
                <a:spcPts val="0"/>
              </a:spcBef>
              <a:buNone/>
            </a:pPr>
            <a:r>
              <a:t/>
            </a:r>
            <a:endParaRPr sz="1600">
              <a:solidFill>
                <a:srgbClr val="FFFFFF"/>
              </a:solidFill>
              <a:latin typeface="Average"/>
              <a:ea typeface="Average"/>
              <a:cs typeface="Average"/>
              <a:sym typeface="Average"/>
            </a:endParaRPr>
          </a:p>
          <a:p>
            <a:pPr indent="-330200" lvl="0" marL="457200" rtl="0">
              <a:spcBef>
                <a:spcPts val="0"/>
              </a:spcBef>
              <a:buClr>
                <a:srgbClr val="FFFFFF"/>
              </a:buClr>
              <a:buSzPts val="1600"/>
              <a:buFont typeface="Average"/>
              <a:buAutoNum type="alphaUcPeriod"/>
            </a:pPr>
            <a:r>
              <a:rPr lang="en" sz="1600">
                <a:solidFill>
                  <a:srgbClr val="FFFFFF"/>
                </a:solidFill>
                <a:latin typeface="Average"/>
                <a:ea typeface="Average"/>
                <a:cs typeface="Average"/>
                <a:sym typeface="Average"/>
              </a:rPr>
              <a:t>A maximum intensity value is found in each pixel row and its location is indexed for point cloud storage</a:t>
            </a:r>
          </a:p>
          <a:p>
            <a:pPr lvl="0" rtl="0">
              <a:spcBef>
                <a:spcPts val="0"/>
              </a:spcBef>
              <a:buNone/>
            </a:pPr>
            <a:r>
              <a:t/>
            </a:r>
            <a:endParaRPr sz="1600">
              <a:solidFill>
                <a:srgbClr val="FFFFFF"/>
              </a:solidFill>
              <a:latin typeface="Average"/>
              <a:ea typeface="Average"/>
              <a:cs typeface="Average"/>
              <a:sym typeface="Average"/>
            </a:endParaRPr>
          </a:p>
          <a:p>
            <a:pPr lvl="0" rtl="0">
              <a:spcBef>
                <a:spcPts val="0"/>
              </a:spcBef>
              <a:buNone/>
            </a:pPr>
            <a:r>
              <a:t/>
            </a:r>
            <a:endParaRPr sz="1600">
              <a:solidFill>
                <a:srgbClr val="FFFFFF"/>
              </a:solidFill>
              <a:latin typeface="Average"/>
              <a:ea typeface="Average"/>
              <a:cs typeface="Average"/>
              <a:sym typeface="Average"/>
            </a:endParaRPr>
          </a:p>
          <a:p>
            <a:pPr lvl="0" rtl="0">
              <a:spcBef>
                <a:spcPts val="0"/>
              </a:spcBef>
              <a:buNone/>
            </a:pPr>
            <a:r>
              <a:t/>
            </a:r>
            <a:endParaRPr sz="1600">
              <a:solidFill>
                <a:srgbClr val="FFFFFF"/>
              </a:solidFill>
              <a:latin typeface="Average"/>
              <a:ea typeface="Average"/>
              <a:cs typeface="Average"/>
              <a:sym typeface="Average"/>
            </a:endParaRPr>
          </a:p>
        </p:txBody>
      </p:sp>
      <p:pic>
        <p:nvPicPr>
          <p:cNvPr id="89" name="Shape 89"/>
          <p:cNvPicPr preferRelativeResize="0"/>
          <p:nvPr/>
        </p:nvPicPr>
        <p:blipFill>
          <a:blip r:embed="rId3">
            <a:alphaModFix/>
          </a:blip>
          <a:stretch>
            <a:fillRect/>
          </a:stretch>
        </p:blipFill>
        <p:spPr>
          <a:xfrm>
            <a:off x="4436225" y="1232413"/>
            <a:ext cx="4260150" cy="294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idx="1" type="body"/>
          </p:nvPr>
        </p:nvSpPr>
        <p:spPr>
          <a:xfrm>
            <a:off x="1634275" y="180475"/>
            <a:ext cx="6116100" cy="605100"/>
          </a:xfrm>
          <a:prstGeom prst="rect">
            <a:avLst/>
          </a:prstGeom>
        </p:spPr>
        <p:txBody>
          <a:bodyPr anchorCtr="0" anchor="ctr" bIns="91425" lIns="91425" rIns="91425" wrap="square" tIns="91425">
            <a:noAutofit/>
          </a:bodyPr>
          <a:lstStyle/>
          <a:p>
            <a:pPr lvl="0" rtl="0" algn="ctr">
              <a:spcBef>
                <a:spcPts val="0"/>
              </a:spcBef>
              <a:buNone/>
            </a:pPr>
            <a:r>
              <a:rPr lang="en" sz="3000"/>
              <a:t>Point Cloud Generation: Old Approach</a:t>
            </a:r>
          </a:p>
        </p:txBody>
      </p:sp>
      <p:sp>
        <p:nvSpPr>
          <p:cNvPr id="95" name="Shape 95"/>
          <p:cNvSpPr/>
          <p:nvPr/>
        </p:nvSpPr>
        <p:spPr>
          <a:xfrm>
            <a:off x="1957911" y="1759800"/>
            <a:ext cx="633600" cy="52800"/>
          </a:xfrm>
          <a:prstGeom prst="roundRect">
            <a:avLst>
              <a:gd fmla="val 50000" name="adj"/>
            </a:avLst>
          </a:prstGeom>
          <a:solidFill>
            <a:srgbClr val="4285F4"/>
          </a:solidFill>
          <a:ln>
            <a:noFill/>
          </a:ln>
        </p:spPr>
        <p:txBody>
          <a:bodyPr anchorCtr="0" anchor="ctr" bIns="91425" lIns="91425" rIns="91425" wrap="square" tIns="91425">
            <a:noAutofit/>
          </a:bodyPr>
          <a:lstStyle/>
          <a:p>
            <a:pPr lvl="0">
              <a:spcBef>
                <a:spcPts val="0"/>
              </a:spcBef>
              <a:buNone/>
            </a:pPr>
            <a:r>
              <a:t/>
            </a:r>
            <a:endParaRPr/>
          </a:p>
        </p:txBody>
      </p:sp>
      <p:grpSp>
        <p:nvGrpSpPr>
          <p:cNvPr id="96" name="Shape 96"/>
          <p:cNvGrpSpPr/>
          <p:nvPr/>
        </p:nvGrpSpPr>
        <p:grpSpPr>
          <a:xfrm>
            <a:off x="259276" y="1343824"/>
            <a:ext cx="1871006" cy="2713710"/>
            <a:chOff x="571536" y="1957162"/>
            <a:chExt cx="1755000" cy="1897965"/>
          </a:xfrm>
        </p:grpSpPr>
        <p:sp>
          <p:nvSpPr>
            <p:cNvPr id="97" name="Shape 97"/>
            <p:cNvSpPr/>
            <p:nvPr/>
          </p:nvSpPr>
          <p:spPr>
            <a:xfrm>
              <a:off x="726529" y="1957163"/>
              <a:ext cx="14385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8" name="Shape 98"/>
            <p:cNvSpPr txBox="1"/>
            <p:nvPr/>
          </p:nvSpPr>
          <p:spPr>
            <a:xfrm>
              <a:off x="726539" y="1957162"/>
              <a:ext cx="1438500" cy="5013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SzPts val="1100"/>
                <a:buNone/>
              </a:pPr>
              <a:r>
                <a:t/>
              </a:r>
              <a:endParaRPr b="1" sz="1200">
                <a:solidFill>
                  <a:srgbClr val="4285F4"/>
                </a:solidFill>
                <a:latin typeface="Roboto"/>
                <a:ea typeface="Roboto"/>
                <a:cs typeface="Roboto"/>
                <a:sym typeface="Roboto"/>
              </a:endParaRPr>
            </a:p>
            <a:p>
              <a:pPr lv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Intrinsic Calibration</a:t>
              </a:r>
            </a:p>
          </p:txBody>
        </p:sp>
        <p:sp>
          <p:nvSpPr>
            <p:cNvPr id="99" name="Shape 99"/>
            <p:cNvSpPr txBox="1"/>
            <p:nvPr/>
          </p:nvSpPr>
          <p:spPr>
            <a:xfrm>
              <a:off x="617426" y="2739808"/>
              <a:ext cx="1709100" cy="283500"/>
            </a:xfrm>
            <a:prstGeom prst="rect">
              <a:avLst/>
            </a:prstGeom>
            <a:noFill/>
            <a:ln>
              <a:noFill/>
            </a:ln>
          </p:spPr>
          <p:txBody>
            <a:bodyPr anchorCtr="0" anchor="b" bIns="91425" lIns="91425" rIns="91425" wrap="square" tIns="91425">
              <a:noAutofit/>
            </a:bodyPr>
            <a:lstStyle/>
            <a:p>
              <a:pPr lvl="0" algn="ctr">
                <a:lnSpc>
                  <a:spcPct val="115000"/>
                </a:lnSpc>
                <a:spcBef>
                  <a:spcPts val="0"/>
                </a:spcBef>
                <a:buNone/>
              </a:pPr>
              <a:r>
                <a:rPr b="1" lang="en" sz="1000">
                  <a:solidFill>
                    <a:srgbClr val="4285F4"/>
                  </a:solidFill>
                  <a:latin typeface="Roboto"/>
                  <a:ea typeface="Roboto"/>
                  <a:cs typeface="Roboto"/>
                  <a:sym typeface="Roboto"/>
                </a:rPr>
                <a:t>Obtain Camera Matrix</a:t>
              </a:r>
            </a:p>
          </p:txBody>
        </p:sp>
        <p:sp>
          <p:nvSpPr>
            <p:cNvPr id="100" name="Shape 100"/>
            <p:cNvSpPr txBox="1"/>
            <p:nvPr/>
          </p:nvSpPr>
          <p:spPr>
            <a:xfrm>
              <a:off x="571536" y="3117727"/>
              <a:ext cx="1755000" cy="737400"/>
            </a:xfrm>
            <a:prstGeom prst="rect">
              <a:avLst/>
            </a:prstGeom>
            <a:noFill/>
            <a:ln>
              <a:noFill/>
            </a:ln>
          </p:spPr>
          <p:txBody>
            <a:bodyPr anchorCtr="0" anchor="t" bIns="91425" lIns="91425" rIns="91425" wrap="square" tIns="91425">
              <a:noAutofit/>
            </a:bodyPr>
            <a:lstStyle/>
            <a:p>
              <a:pPr lv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grpSp>
      <p:grpSp>
        <p:nvGrpSpPr>
          <p:cNvPr id="101" name="Shape 101"/>
          <p:cNvGrpSpPr/>
          <p:nvPr/>
        </p:nvGrpSpPr>
        <p:grpSpPr>
          <a:xfrm>
            <a:off x="2527790" y="1343825"/>
            <a:ext cx="1822082" cy="2713710"/>
            <a:chOff x="2699423" y="1957163"/>
            <a:chExt cx="1709110" cy="1897965"/>
          </a:xfrm>
        </p:grpSpPr>
        <p:sp>
          <p:nvSpPr>
            <p:cNvPr id="102" name="Shape 102"/>
            <p:cNvSpPr/>
            <p:nvPr/>
          </p:nvSpPr>
          <p:spPr>
            <a:xfrm>
              <a:off x="2759274" y="1957163"/>
              <a:ext cx="15780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3" name="Shape 103"/>
            <p:cNvSpPr txBox="1"/>
            <p:nvPr/>
          </p:nvSpPr>
          <p:spPr>
            <a:xfrm>
              <a:off x="2699432" y="2738855"/>
              <a:ext cx="1709100" cy="321000"/>
            </a:xfrm>
            <a:prstGeom prst="rect">
              <a:avLst/>
            </a:prstGeom>
            <a:noFill/>
            <a:ln>
              <a:noFill/>
            </a:ln>
          </p:spPr>
          <p:txBody>
            <a:bodyPr anchorCtr="0" anchor="b" bIns="91425" lIns="91425" rIns="91425" wrap="square" tIns="91425">
              <a:noAutofit/>
            </a:bodyPr>
            <a:lstStyle/>
            <a:p>
              <a:pPr lvl="0" algn="ctr">
                <a:lnSpc>
                  <a:spcPct val="115000"/>
                </a:lnSpc>
                <a:spcBef>
                  <a:spcPts val="0"/>
                </a:spcBef>
                <a:buNone/>
              </a:pPr>
              <a:r>
                <a:rPr b="1" lang="en" sz="1000">
                  <a:solidFill>
                    <a:srgbClr val="4285F4"/>
                  </a:solidFill>
                  <a:latin typeface="Roboto"/>
                  <a:ea typeface="Roboto"/>
                  <a:cs typeface="Roboto"/>
                  <a:sym typeface="Roboto"/>
                </a:rPr>
                <a:t>Define Laser Plane</a:t>
              </a:r>
            </a:p>
          </p:txBody>
        </p:sp>
        <p:sp>
          <p:nvSpPr>
            <p:cNvPr id="104" name="Shape 104"/>
            <p:cNvSpPr txBox="1"/>
            <p:nvPr/>
          </p:nvSpPr>
          <p:spPr>
            <a:xfrm>
              <a:off x="2699423" y="3117727"/>
              <a:ext cx="1709100" cy="737400"/>
            </a:xfrm>
            <a:prstGeom prst="rect">
              <a:avLst/>
            </a:prstGeom>
            <a:noFill/>
            <a:ln>
              <a:noFill/>
            </a:ln>
          </p:spPr>
          <p:txBody>
            <a:bodyPr anchorCtr="0" anchor="t" bIns="91425" lIns="91425" rIns="91425" wrap="square" tIns="91425">
              <a:noAutofit/>
            </a:bodyPr>
            <a:lstStyle/>
            <a:p>
              <a:pPr lv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sp>
          <p:nvSpPr>
            <p:cNvPr id="105" name="Shape 105"/>
            <p:cNvSpPr txBox="1"/>
            <p:nvPr/>
          </p:nvSpPr>
          <p:spPr>
            <a:xfrm>
              <a:off x="2764973" y="2086913"/>
              <a:ext cx="1578000" cy="321000"/>
            </a:xfrm>
            <a:prstGeom prst="rect">
              <a:avLst/>
            </a:prstGeom>
            <a:noFill/>
            <a:ln>
              <a:noFill/>
            </a:ln>
          </p:spPr>
          <p:txBody>
            <a:bodyPr anchorCtr="0" anchor="t" bIns="91425" lIns="91425" rIns="91425" wrap="square" tIns="91425">
              <a:noAutofit/>
            </a:bodyPr>
            <a:lstStyle/>
            <a:p>
              <a:pPr lv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Extrinsic Calibration: Laser Plane </a:t>
              </a:r>
            </a:p>
          </p:txBody>
        </p:sp>
      </p:grpSp>
      <p:pic>
        <p:nvPicPr>
          <p:cNvPr id="106" name="Shape 106"/>
          <p:cNvPicPr preferRelativeResize="0"/>
          <p:nvPr/>
        </p:nvPicPr>
        <p:blipFill>
          <a:blip r:embed="rId3">
            <a:alphaModFix/>
          </a:blip>
          <a:stretch>
            <a:fillRect/>
          </a:stretch>
        </p:blipFill>
        <p:spPr>
          <a:xfrm>
            <a:off x="501193" y="3053286"/>
            <a:ext cx="1540849" cy="920138"/>
          </a:xfrm>
          <a:prstGeom prst="rect">
            <a:avLst/>
          </a:prstGeom>
          <a:noFill/>
          <a:ln>
            <a:noFill/>
          </a:ln>
        </p:spPr>
      </p:pic>
      <p:sp>
        <p:nvSpPr>
          <p:cNvPr id="107" name="Shape 107"/>
          <p:cNvSpPr/>
          <p:nvPr/>
        </p:nvSpPr>
        <p:spPr>
          <a:xfrm>
            <a:off x="4265761" y="1759800"/>
            <a:ext cx="633600" cy="52800"/>
          </a:xfrm>
          <a:prstGeom prst="roundRect">
            <a:avLst>
              <a:gd fmla="val 50000" name="adj"/>
            </a:avLst>
          </a:prstGeom>
          <a:solidFill>
            <a:srgbClr val="4285F4"/>
          </a:solidFill>
          <a:ln>
            <a:noFill/>
          </a:ln>
        </p:spPr>
        <p:txBody>
          <a:bodyPr anchorCtr="0" anchor="ctr" bIns="91425" lIns="91425" rIns="91425" wrap="square" tIns="91425">
            <a:noAutofit/>
          </a:bodyPr>
          <a:lstStyle/>
          <a:p>
            <a:pPr lvl="0">
              <a:spcBef>
                <a:spcPts val="0"/>
              </a:spcBef>
              <a:buNone/>
            </a:pPr>
            <a:r>
              <a:t/>
            </a:r>
            <a:endParaRPr/>
          </a:p>
        </p:txBody>
      </p:sp>
      <p:grpSp>
        <p:nvGrpSpPr>
          <p:cNvPr id="108" name="Shape 108"/>
          <p:cNvGrpSpPr/>
          <p:nvPr/>
        </p:nvGrpSpPr>
        <p:grpSpPr>
          <a:xfrm>
            <a:off x="4835640" y="1343825"/>
            <a:ext cx="1822082" cy="2713710"/>
            <a:chOff x="2699423" y="1957163"/>
            <a:chExt cx="1709110" cy="1897965"/>
          </a:xfrm>
        </p:grpSpPr>
        <p:sp>
          <p:nvSpPr>
            <p:cNvPr id="109" name="Shape 109"/>
            <p:cNvSpPr/>
            <p:nvPr/>
          </p:nvSpPr>
          <p:spPr>
            <a:xfrm>
              <a:off x="2759274" y="1957163"/>
              <a:ext cx="15780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0" name="Shape 110"/>
            <p:cNvSpPr txBox="1"/>
            <p:nvPr/>
          </p:nvSpPr>
          <p:spPr>
            <a:xfrm>
              <a:off x="2699432" y="2813970"/>
              <a:ext cx="1709100" cy="321000"/>
            </a:xfrm>
            <a:prstGeom prst="rect">
              <a:avLst/>
            </a:prstGeom>
            <a:noFill/>
            <a:ln>
              <a:noFill/>
            </a:ln>
          </p:spPr>
          <p:txBody>
            <a:bodyPr anchorCtr="0" anchor="b" bIns="91425" lIns="91425" rIns="91425" wrap="square" tIns="91425">
              <a:noAutofit/>
            </a:bodyPr>
            <a:lstStyle/>
            <a:p>
              <a:pPr lvl="0" rtl="0" algn="ctr">
                <a:lnSpc>
                  <a:spcPct val="115000"/>
                </a:lnSpc>
                <a:spcBef>
                  <a:spcPts val="0"/>
                </a:spcBef>
                <a:buNone/>
              </a:pPr>
              <a:r>
                <a:rPr b="1" lang="en" sz="1000">
                  <a:solidFill>
                    <a:srgbClr val="4285F4"/>
                  </a:solidFill>
                  <a:latin typeface="Roboto"/>
                  <a:ea typeface="Roboto"/>
                  <a:cs typeface="Roboto"/>
                  <a:sym typeface="Roboto"/>
                </a:rPr>
                <a:t>Define Turntable Coordinate System</a:t>
              </a:r>
            </a:p>
          </p:txBody>
        </p:sp>
        <p:sp>
          <p:nvSpPr>
            <p:cNvPr id="111" name="Shape 111"/>
            <p:cNvSpPr txBox="1"/>
            <p:nvPr/>
          </p:nvSpPr>
          <p:spPr>
            <a:xfrm>
              <a:off x="2699423" y="3117727"/>
              <a:ext cx="1709100" cy="7374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sp>
          <p:nvSpPr>
            <p:cNvPr id="112" name="Shape 112"/>
            <p:cNvSpPr txBox="1"/>
            <p:nvPr/>
          </p:nvSpPr>
          <p:spPr>
            <a:xfrm>
              <a:off x="2764973" y="2086913"/>
              <a:ext cx="1578000" cy="3210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Extrinsic Calibration: Turntable </a:t>
              </a:r>
            </a:p>
          </p:txBody>
        </p:sp>
      </p:grpSp>
      <p:pic>
        <p:nvPicPr>
          <p:cNvPr id="113" name="Shape 113"/>
          <p:cNvPicPr preferRelativeResize="0"/>
          <p:nvPr/>
        </p:nvPicPr>
        <p:blipFill rotWithShape="1">
          <a:blip r:embed="rId4">
            <a:alphaModFix/>
          </a:blip>
          <a:srcRect b="20241" l="24111" r="35077" t="11902"/>
          <a:stretch/>
        </p:blipFill>
        <p:spPr>
          <a:xfrm>
            <a:off x="2477600" y="3053275"/>
            <a:ext cx="1871000" cy="920150"/>
          </a:xfrm>
          <a:prstGeom prst="rect">
            <a:avLst/>
          </a:prstGeom>
          <a:noFill/>
          <a:ln>
            <a:noFill/>
          </a:ln>
        </p:spPr>
      </p:pic>
      <p:pic>
        <p:nvPicPr>
          <p:cNvPr id="114" name="Shape 114"/>
          <p:cNvPicPr preferRelativeResize="0"/>
          <p:nvPr/>
        </p:nvPicPr>
        <p:blipFill rotWithShape="1">
          <a:blip r:embed="rId5">
            <a:alphaModFix/>
          </a:blip>
          <a:srcRect b="13636" l="23754" r="19485" t="0"/>
          <a:stretch/>
        </p:blipFill>
        <p:spPr>
          <a:xfrm>
            <a:off x="4683700" y="3146550"/>
            <a:ext cx="2126000" cy="742800"/>
          </a:xfrm>
          <a:prstGeom prst="rect">
            <a:avLst/>
          </a:prstGeom>
          <a:noFill/>
          <a:ln>
            <a:noFill/>
          </a:ln>
        </p:spPr>
      </p:pic>
      <p:sp>
        <p:nvSpPr>
          <p:cNvPr id="115" name="Shape 115"/>
          <p:cNvSpPr/>
          <p:nvPr/>
        </p:nvSpPr>
        <p:spPr>
          <a:xfrm>
            <a:off x="6573611" y="1759800"/>
            <a:ext cx="633600" cy="52800"/>
          </a:xfrm>
          <a:prstGeom prst="roundRect">
            <a:avLst>
              <a:gd fmla="val 50000" name="adj"/>
            </a:avLst>
          </a:prstGeom>
          <a:solidFill>
            <a:srgbClr val="4285F4"/>
          </a:solidFill>
          <a:ln>
            <a:noFill/>
          </a:ln>
        </p:spPr>
        <p:txBody>
          <a:bodyPr anchorCtr="0" anchor="ctr" bIns="91425" lIns="91425" rIns="91425" wrap="square" tIns="91425">
            <a:noAutofit/>
          </a:bodyPr>
          <a:lstStyle/>
          <a:p>
            <a:pPr lvl="0">
              <a:spcBef>
                <a:spcPts val="0"/>
              </a:spcBef>
              <a:buNone/>
            </a:pPr>
            <a:r>
              <a:t/>
            </a:r>
            <a:endParaRPr/>
          </a:p>
        </p:txBody>
      </p:sp>
      <p:grpSp>
        <p:nvGrpSpPr>
          <p:cNvPr id="116" name="Shape 116"/>
          <p:cNvGrpSpPr/>
          <p:nvPr/>
        </p:nvGrpSpPr>
        <p:grpSpPr>
          <a:xfrm>
            <a:off x="7143490" y="1343825"/>
            <a:ext cx="1822082" cy="2713710"/>
            <a:chOff x="2699423" y="1957163"/>
            <a:chExt cx="1709110" cy="1897965"/>
          </a:xfrm>
        </p:grpSpPr>
        <p:sp>
          <p:nvSpPr>
            <p:cNvPr id="117" name="Shape 117"/>
            <p:cNvSpPr/>
            <p:nvPr/>
          </p:nvSpPr>
          <p:spPr>
            <a:xfrm>
              <a:off x="2759274" y="1957163"/>
              <a:ext cx="15780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8" name="Shape 118"/>
            <p:cNvSpPr txBox="1"/>
            <p:nvPr/>
          </p:nvSpPr>
          <p:spPr>
            <a:xfrm>
              <a:off x="2699432" y="2813970"/>
              <a:ext cx="1709100" cy="321000"/>
            </a:xfrm>
            <a:prstGeom prst="rect">
              <a:avLst/>
            </a:prstGeom>
            <a:noFill/>
            <a:ln>
              <a:noFill/>
            </a:ln>
          </p:spPr>
          <p:txBody>
            <a:bodyPr anchorCtr="0" anchor="b" bIns="91425" lIns="91425" rIns="91425" wrap="square" tIns="91425">
              <a:noAutofit/>
            </a:bodyPr>
            <a:lstStyle/>
            <a:p>
              <a:pPr lvl="0" rtl="0" algn="ctr">
                <a:lnSpc>
                  <a:spcPct val="115000"/>
                </a:lnSpc>
                <a:spcBef>
                  <a:spcPts val="0"/>
                </a:spcBef>
                <a:buNone/>
              </a:pPr>
              <a:r>
                <a:rPr b="1" lang="en" sz="1000">
                  <a:solidFill>
                    <a:srgbClr val="4285F4"/>
                  </a:solidFill>
                  <a:latin typeface="Roboto"/>
                  <a:ea typeface="Roboto"/>
                  <a:cs typeface="Roboto"/>
                  <a:sym typeface="Roboto"/>
                </a:rPr>
                <a:t>Rotate into Place</a:t>
              </a:r>
            </a:p>
          </p:txBody>
        </p:sp>
        <p:sp>
          <p:nvSpPr>
            <p:cNvPr id="119" name="Shape 119"/>
            <p:cNvSpPr txBox="1"/>
            <p:nvPr/>
          </p:nvSpPr>
          <p:spPr>
            <a:xfrm>
              <a:off x="2699423" y="3117727"/>
              <a:ext cx="1709100" cy="7374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sp>
          <p:nvSpPr>
            <p:cNvPr id="120" name="Shape 120"/>
            <p:cNvSpPr txBox="1"/>
            <p:nvPr/>
          </p:nvSpPr>
          <p:spPr>
            <a:xfrm>
              <a:off x="2764973" y="2044800"/>
              <a:ext cx="1578000" cy="3210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Express Points in Global Coordinates</a:t>
              </a:r>
            </a:p>
          </p:txBody>
        </p:sp>
      </p:grpSp>
      <p:pic>
        <p:nvPicPr>
          <p:cNvPr id="121" name="Shape 121"/>
          <p:cNvPicPr preferRelativeResize="0"/>
          <p:nvPr/>
        </p:nvPicPr>
        <p:blipFill rotWithShape="1">
          <a:blip r:embed="rId6">
            <a:alphaModFix/>
          </a:blip>
          <a:srcRect b="16782" l="26947" r="26154" t="16009"/>
          <a:stretch/>
        </p:blipFill>
        <p:spPr>
          <a:xfrm>
            <a:off x="7143525" y="3215400"/>
            <a:ext cx="1682018" cy="605100"/>
          </a:xfrm>
          <a:prstGeom prst="rect">
            <a:avLst/>
          </a:prstGeom>
          <a:noFill/>
          <a:ln>
            <a:noFill/>
          </a:ln>
        </p:spPr>
      </p:pic>
      <p:sp>
        <p:nvSpPr>
          <p:cNvPr id="122" name="Shape 122"/>
          <p:cNvSpPr/>
          <p:nvPr/>
        </p:nvSpPr>
        <p:spPr>
          <a:xfrm>
            <a:off x="4473638" y="1281663"/>
            <a:ext cx="238250" cy="1009075"/>
          </a:xfrm>
          <a:custGeom>
            <a:pathLst>
              <a:path extrusionOk="0" h="40363" w="9530">
                <a:moveTo>
                  <a:pt x="9530" y="0"/>
                </a:moveTo>
                <a:lnTo>
                  <a:pt x="0" y="10091"/>
                </a:lnTo>
                <a:lnTo>
                  <a:pt x="8409" y="15136"/>
                </a:lnTo>
                <a:lnTo>
                  <a:pt x="1681" y="21863"/>
                </a:lnTo>
                <a:lnTo>
                  <a:pt x="8409" y="28591"/>
                </a:lnTo>
                <a:lnTo>
                  <a:pt x="1681" y="35878"/>
                </a:lnTo>
                <a:lnTo>
                  <a:pt x="8969" y="40363"/>
                </a:lnTo>
              </a:path>
            </a:pathLst>
          </a:custGeom>
          <a:noFill/>
          <a:ln cap="flat" cmpd="sng" w="28575">
            <a:solidFill>
              <a:srgbClr val="FF0000"/>
            </a:solidFill>
            <a:prstDash val="solid"/>
            <a:round/>
            <a:headEnd len="lg" w="lg" type="none"/>
            <a:tailEnd len="lg" w="lg"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3758338" y="1432374"/>
            <a:ext cx="3885725" cy="2990325"/>
          </a:xfrm>
          <a:prstGeom prst="rect">
            <a:avLst/>
          </a:prstGeom>
          <a:noFill/>
          <a:ln>
            <a:noFill/>
          </a:ln>
        </p:spPr>
      </p:pic>
      <p:sp>
        <p:nvSpPr>
          <p:cNvPr id="128" name="Shape 128"/>
          <p:cNvSpPr txBox="1"/>
          <p:nvPr>
            <p:ph idx="1" type="body"/>
          </p:nvPr>
        </p:nvSpPr>
        <p:spPr>
          <a:xfrm>
            <a:off x="1634275" y="180475"/>
            <a:ext cx="6116100" cy="605100"/>
          </a:xfrm>
          <a:prstGeom prst="rect">
            <a:avLst/>
          </a:prstGeom>
        </p:spPr>
        <p:txBody>
          <a:bodyPr anchorCtr="0" anchor="ctr" bIns="91425" lIns="91425" rIns="91425" wrap="square" tIns="91425">
            <a:noAutofit/>
          </a:bodyPr>
          <a:lstStyle/>
          <a:p>
            <a:pPr lvl="0" rtl="0" algn="ctr">
              <a:spcBef>
                <a:spcPts val="0"/>
              </a:spcBef>
              <a:buNone/>
            </a:pPr>
            <a:r>
              <a:rPr lang="en" sz="3000"/>
              <a:t>Point Cloud Generation: New Approach</a:t>
            </a:r>
          </a:p>
        </p:txBody>
      </p:sp>
      <p:sp>
        <p:nvSpPr>
          <p:cNvPr id="129" name="Shape 129"/>
          <p:cNvSpPr/>
          <p:nvPr/>
        </p:nvSpPr>
        <p:spPr>
          <a:xfrm>
            <a:off x="2875086" y="1986650"/>
            <a:ext cx="633600" cy="52800"/>
          </a:xfrm>
          <a:prstGeom prst="roundRect">
            <a:avLst>
              <a:gd fmla="val 50000" name="adj"/>
            </a:avLst>
          </a:prstGeom>
          <a:solidFill>
            <a:srgbClr val="4285F4"/>
          </a:solidFill>
          <a:ln>
            <a:noFill/>
          </a:ln>
        </p:spPr>
        <p:txBody>
          <a:bodyPr anchorCtr="0" anchor="ctr" bIns="91425" lIns="91425" rIns="91425" wrap="square" tIns="91425">
            <a:noAutofit/>
          </a:bodyPr>
          <a:lstStyle/>
          <a:p>
            <a:pPr lvl="0">
              <a:spcBef>
                <a:spcPts val="0"/>
              </a:spcBef>
              <a:buNone/>
            </a:pPr>
            <a:r>
              <a:t/>
            </a:r>
            <a:endParaRPr/>
          </a:p>
        </p:txBody>
      </p:sp>
      <p:grpSp>
        <p:nvGrpSpPr>
          <p:cNvPr id="130" name="Shape 130"/>
          <p:cNvGrpSpPr/>
          <p:nvPr/>
        </p:nvGrpSpPr>
        <p:grpSpPr>
          <a:xfrm>
            <a:off x="1176451" y="1570674"/>
            <a:ext cx="1896746" cy="2713710"/>
            <a:chOff x="571536" y="1957162"/>
            <a:chExt cx="1779144" cy="1897965"/>
          </a:xfrm>
        </p:grpSpPr>
        <p:sp>
          <p:nvSpPr>
            <p:cNvPr id="131" name="Shape 131"/>
            <p:cNvSpPr/>
            <p:nvPr/>
          </p:nvSpPr>
          <p:spPr>
            <a:xfrm>
              <a:off x="726529" y="1957163"/>
              <a:ext cx="14385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2" name="Shape 132"/>
            <p:cNvSpPr txBox="1"/>
            <p:nvPr/>
          </p:nvSpPr>
          <p:spPr>
            <a:xfrm>
              <a:off x="726539" y="1957162"/>
              <a:ext cx="1438500" cy="501300"/>
            </a:xfrm>
            <a:prstGeom prst="rect">
              <a:avLst/>
            </a:prstGeom>
            <a:noFill/>
            <a:ln>
              <a:noFill/>
            </a:ln>
          </p:spPr>
          <p:txBody>
            <a:bodyPr anchorCtr="0" anchor="ctr" bIns="91425" lIns="91425" rIns="91425" wrap="square" tIns="91425">
              <a:noAutofit/>
            </a:bodyPr>
            <a:lstStyle/>
            <a:p>
              <a:pPr lvl="0" rtl="0" algn="ctr">
                <a:lnSpc>
                  <a:spcPct val="115000"/>
                </a:lnSpc>
                <a:spcBef>
                  <a:spcPts val="0"/>
                </a:spcBef>
                <a:spcAft>
                  <a:spcPts val="1600"/>
                </a:spcAft>
                <a:buSzPts val="1100"/>
                <a:buNone/>
              </a:pPr>
              <a:r>
                <a:t/>
              </a:r>
              <a:endParaRPr b="1" sz="1200">
                <a:solidFill>
                  <a:srgbClr val="4285F4"/>
                </a:solidFill>
                <a:latin typeface="Roboto"/>
                <a:ea typeface="Roboto"/>
                <a:cs typeface="Roboto"/>
                <a:sym typeface="Roboto"/>
              </a:endParaRPr>
            </a:p>
            <a:p>
              <a:pPr lvl="0" rt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Stretch Segmented Laser Line</a:t>
              </a:r>
            </a:p>
          </p:txBody>
        </p:sp>
        <p:sp>
          <p:nvSpPr>
            <p:cNvPr id="133" name="Shape 133"/>
            <p:cNvSpPr txBox="1"/>
            <p:nvPr/>
          </p:nvSpPr>
          <p:spPr>
            <a:xfrm>
              <a:off x="641580" y="2692843"/>
              <a:ext cx="1709100" cy="283500"/>
            </a:xfrm>
            <a:prstGeom prst="rect">
              <a:avLst/>
            </a:prstGeom>
            <a:noFill/>
            <a:ln>
              <a:noFill/>
            </a:ln>
          </p:spPr>
          <p:txBody>
            <a:bodyPr anchorCtr="0" anchor="b" bIns="91425" lIns="91425" rIns="91425" wrap="square" tIns="91425">
              <a:noAutofit/>
            </a:bodyPr>
            <a:lstStyle/>
            <a:p>
              <a:pPr lvl="0" rtl="0" algn="ctr">
                <a:lnSpc>
                  <a:spcPct val="115000"/>
                </a:lnSpc>
                <a:spcBef>
                  <a:spcPts val="0"/>
                </a:spcBef>
                <a:buNone/>
              </a:pPr>
              <a:r>
                <a:t/>
              </a:r>
              <a:endParaRPr b="1">
                <a:solidFill>
                  <a:srgbClr val="4285F4"/>
                </a:solidFill>
                <a:latin typeface="Roboto"/>
                <a:ea typeface="Roboto"/>
                <a:cs typeface="Roboto"/>
                <a:sym typeface="Roboto"/>
              </a:endParaRPr>
            </a:p>
            <a:p>
              <a:pPr lvl="0" rtl="0" algn="ctr">
                <a:lnSpc>
                  <a:spcPct val="115000"/>
                </a:lnSpc>
                <a:spcBef>
                  <a:spcPts val="0"/>
                </a:spcBef>
                <a:buNone/>
              </a:pPr>
              <a:r>
                <a:rPr b="1" lang="en">
                  <a:solidFill>
                    <a:srgbClr val="4285F4"/>
                  </a:solidFill>
                  <a:latin typeface="Roboto"/>
                  <a:ea typeface="Roboto"/>
                  <a:cs typeface="Roboto"/>
                  <a:sym typeface="Roboto"/>
                </a:rPr>
                <a:t>A = (B/sin</a:t>
              </a:r>
              <a:r>
                <a:rPr b="1" lang="en">
                  <a:solidFill>
                    <a:srgbClr val="4A86E8"/>
                  </a:solidFill>
                  <a:latin typeface="Roboto"/>
                  <a:ea typeface="Roboto"/>
                  <a:cs typeface="Roboto"/>
                  <a:sym typeface="Roboto"/>
                </a:rPr>
                <a:t>θ) = S</a:t>
              </a:r>
              <a:r>
                <a:rPr b="1" baseline="-25000" lang="en">
                  <a:solidFill>
                    <a:srgbClr val="4A86E8"/>
                  </a:solidFill>
                  <a:latin typeface="Roboto"/>
                  <a:ea typeface="Roboto"/>
                  <a:cs typeface="Roboto"/>
                  <a:sym typeface="Roboto"/>
                </a:rPr>
                <a:t>t</a:t>
              </a:r>
              <a:r>
                <a:rPr b="1" lang="en">
                  <a:solidFill>
                    <a:srgbClr val="4A86E8"/>
                  </a:solidFill>
                  <a:latin typeface="Roboto"/>
                  <a:ea typeface="Roboto"/>
                  <a:cs typeface="Roboto"/>
                  <a:sym typeface="Roboto"/>
                </a:rPr>
                <a:t>*B</a:t>
              </a:r>
            </a:p>
          </p:txBody>
        </p:sp>
        <p:sp>
          <p:nvSpPr>
            <p:cNvPr id="134" name="Shape 134"/>
            <p:cNvSpPr txBox="1"/>
            <p:nvPr/>
          </p:nvSpPr>
          <p:spPr>
            <a:xfrm>
              <a:off x="571536" y="3117727"/>
              <a:ext cx="1755000" cy="7374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grpSp>
      <p:grpSp>
        <p:nvGrpSpPr>
          <p:cNvPr id="135" name="Shape 135"/>
          <p:cNvGrpSpPr/>
          <p:nvPr/>
        </p:nvGrpSpPr>
        <p:grpSpPr>
          <a:xfrm>
            <a:off x="3444965" y="1570675"/>
            <a:ext cx="1936082" cy="2713710"/>
            <a:chOff x="2699423" y="1957163"/>
            <a:chExt cx="1816041" cy="1897965"/>
          </a:xfrm>
        </p:grpSpPr>
        <p:sp>
          <p:nvSpPr>
            <p:cNvPr id="136" name="Shape 136"/>
            <p:cNvSpPr/>
            <p:nvPr/>
          </p:nvSpPr>
          <p:spPr>
            <a:xfrm>
              <a:off x="2759274" y="1957163"/>
              <a:ext cx="15780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37" name="Shape 137"/>
            <p:cNvSpPr txBox="1"/>
            <p:nvPr/>
          </p:nvSpPr>
          <p:spPr>
            <a:xfrm>
              <a:off x="2806364" y="2824662"/>
              <a:ext cx="1709100" cy="321000"/>
            </a:xfrm>
            <a:prstGeom prst="rect">
              <a:avLst/>
            </a:prstGeom>
            <a:noFill/>
            <a:ln>
              <a:noFill/>
            </a:ln>
          </p:spPr>
          <p:txBody>
            <a:bodyPr anchorCtr="0" anchor="b" bIns="91425" lIns="91425" rIns="91425" wrap="square" tIns="91425">
              <a:noAutofit/>
            </a:bodyPr>
            <a:lstStyle/>
            <a:p>
              <a:pPr lvl="0" rtl="0">
                <a:lnSpc>
                  <a:spcPct val="115000"/>
                </a:lnSpc>
                <a:spcBef>
                  <a:spcPts val="0"/>
                </a:spcBef>
                <a:buNone/>
              </a:pPr>
              <a:r>
                <a:rPr b="1" lang="en" sz="1000">
                  <a:solidFill>
                    <a:srgbClr val="4285F4"/>
                  </a:solidFill>
                  <a:latin typeface="Roboto"/>
                  <a:ea typeface="Roboto"/>
                  <a:cs typeface="Roboto"/>
                  <a:sym typeface="Roboto"/>
                </a:rPr>
                <a:t>Center defined in terms of pixels. This is determined through trial and error.</a:t>
              </a:r>
            </a:p>
          </p:txBody>
        </p:sp>
        <p:sp>
          <p:nvSpPr>
            <p:cNvPr id="138" name="Shape 138"/>
            <p:cNvSpPr txBox="1"/>
            <p:nvPr/>
          </p:nvSpPr>
          <p:spPr>
            <a:xfrm>
              <a:off x="2699423" y="3117727"/>
              <a:ext cx="1709100" cy="7374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sp>
          <p:nvSpPr>
            <p:cNvPr id="139" name="Shape 139"/>
            <p:cNvSpPr txBox="1"/>
            <p:nvPr/>
          </p:nvSpPr>
          <p:spPr>
            <a:xfrm>
              <a:off x="2806374" y="2044800"/>
              <a:ext cx="1578000" cy="3210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Rotate About Platform Center</a:t>
              </a:r>
            </a:p>
          </p:txBody>
        </p:sp>
      </p:grpSp>
      <p:sp>
        <p:nvSpPr>
          <p:cNvPr id="140" name="Shape 140"/>
          <p:cNvSpPr/>
          <p:nvPr/>
        </p:nvSpPr>
        <p:spPr>
          <a:xfrm>
            <a:off x="5182936" y="1986650"/>
            <a:ext cx="633600" cy="52800"/>
          </a:xfrm>
          <a:prstGeom prst="roundRect">
            <a:avLst>
              <a:gd fmla="val 50000" name="adj"/>
            </a:avLst>
          </a:prstGeom>
          <a:solidFill>
            <a:srgbClr val="4285F4"/>
          </a:solidFill>
          <a:ln>
            <a:noFill/>
          </a:ln>
        </p:spPr>
        <p:txBody>
          <a:bodyPr anchorCtr="0" anchor="ctr" bIns="91425" lIns="91425" rIns="91425" wrap="square" tIns="91425">
            <a:noAutofit/>
          </a:bodyPr>
          <a:lstStyle/>
          <a:p>
            <a:pPr lvl="0">
              <a:spcBef>
                <a:spcPts val="0"/>
              </a:spcBef>
              <a:buNone/>
            </a:pPr>
            <a:r>
              <a:t/>
            </a:r>
            <a:endParaRPr/>
          </a:p>
        </p:txBody>
      </p:sp>
      <p:grpSp>
        <p:nvGrpSpPr>
          <p:cNvPr id="141" name="Shape 141"/>
          <p:cNvGrpSpPr/>
          <p:nvPr/>
        </p:nvGrpSpPr>
        <p:grpSpPr>
          <a:xfrm>
            <a:off x="5752815" y="1570675"/>
            <a:ext cx="1822094" cy="2713710"/>
            <a:chOff x="2699423" y="1957163"/>
            <a:chExt cx="1709121" cy="1897965"/>
          </a:xfrm>
        </p:grpSpPr>
        <p:sp>
          <p:nvSpPr>
            <p:cNvPr id="142" name="Shape 142"/>
            <p:cNvSpPr/>
            <p:nvPr/>
          </p:nvSpPr>
          <p:spPr>
            <a:xfrm>
              <a:off x="2759274" y="1957163"/>
              <a:ext cx="1578000" cy="594300"/>
            </a:xfrm>
            <a:prstGeom prst="ellipse">
              <a:avLst/>
            </a:prstGeom>
            <a:noFill/>
            <a:ln cap="flat" cmpd="sng" w="38100">
              <a:solidFill>
                <a:srgbClr val="4285F4"/>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43" name="Shape 143"/>
            <p:cNvSpPr txBox="1"/>
            <p:nvPr/>
          </p:nvSpPr>
          <p:spPr>
            <a:xfrm>
              <a:off x="2699444" y="2761200"/>
              <a:ext cx="1709100" cy="321000"/>
            </a:xfrm>
            <a:prstGeom prst="rect">
              <a:avLst/>
            </a:prstGeom>
            <a:noFill/>
            <a:ln>
              <a:noFill/>
            </a:ln>
          </p:spPr>
          <p:txBody>
            <a:bodyPr anchorCtr="0" anchor="b" bIns="91425" lIns="91425" rIns="91425" wrap="square" tIns="91425">
              <a:noAutofit/>
            </a:bodyPr>
            <a:lstStyle/>
            <a:p>
              <a:pPr lvl="0" rtl="0" algn="ctr">
                <a:lnSpc>
                  <a:spcPct val="115000"/>
                </a:lnSpc>
                <a:spcBef>
                  <a:spcPts val="0"/>
                </a:spcBef>
                <a:buNone/>
              </a:pPr>
              <a:r>
                <a:rPr b="1" lang="en">
                  <a:solidFill>
                    <a:srgbClr val="4285F4"/>
                  </a:solidFill>
                  <a:latin typeface="Roboto"/>
                  <a:ea typeface="Roboto"/>
                  <a:cs typeface="Roboto"/>
                  <a:sym typeface="Roboto"/>
                </a:rPr>
                <a:t>S</a:t>
              </a:r>
              <a:r>
                <a:rPr b="1" baseline="-25000" lang="en">
                  <a:solidFill>
                    <a:srgbClr val="4285F4"/>
                  </a:solidFill>
                  <a:latin typeface="Roboto"/>
                  <a:ea typeface="Roboto"/>
                  <a:cs typeface="Roboto"/>
                  <a:sym typeface="Roboto"/>
                </a:rPr>
                <a:t>c</a:t>
              </a:r>
              <a:r>
                <a:rPr b="1" lang="en">
                  <a:solidFill>
                    <a:srgbClr val="4285F4"/>
                  </a:solidFill>
                  <a:latin typeface="Roboto"/>
                  <a:ea typeface="Roboto"/>
                  <a:cs typeface="Roboto"/>
                  <a:sym typeface="Roboto"/>
                </a:rPr>
                <a:t> = 0.088</a:t>
              </a:r>
            </a:p>
          </p:txBody>
        </p:sp>
        <p:sp>
          <p:nvSpPr>
            <p:cNvPr id="144" name="Shape 144"/>
            <p:cNvSpPr txBox="1"/>
            <p:nvPr/>
          </p:nvSpPr>
          <p:spPr>
            <a:xfrm>
              <a:off x="2699423" y="3117727"/>
              <a:ext cx="1709100" cy="7374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None/>
              </a:pPr>
              <a:r>
                <a:t/>
              </a:r>
              <a:endParaRPr sz="800">
                <a:solidFill>
                  <a:srgbClr val="4285F4"/>
                </a:solidFill>
                <a:latin typeface="Roboto"/>
                <a:ea typeface="Roboto"/>
                <a:cs typeface="Roboto"/>
                <a:sym typeface="Roboto"/>
              </a:endParaRPr>
            </a:p>
          </p:txBody>
        </p:sp>
        <p:sp>
          <p:nvSpPr>
            <p:cNvPr id="145" name="Shape 145"/>
            <p:cNvSpPr txBox="1"/>
            <p:nvPr/>
          </p:nvSpPr>
          <p:spPr>
            <a:xfrm>
              <a:off x="2764987" y="2133707"/>
              <a:ext cx="1578000" cy="241200"/>
            </a:xfrm>
            <a:prstGeom prst="rect">
              <a:avLst/>
            </a:prstGeom>
            <a:noFill/>
            <a:ln>
              <a:noFill/>
            </a:ln>
          </p:spPr>
          <p:txBody>
            <a:bodyPr anchorCtr="0" anchor="t" bIns="91425" lIns="91425" rIns="91425" wrap="square" tIns="91425">
              <a:noAutofit/>
            </a:bodyPr>
            <a:lstStyle/>
            <a:p>
              <a:pPr lvl="0" rtl="0" algn="ctr">
                <a:lnSpc>
                  <a:spcPct val="115000"/>
                </a:lnSpc>
                <a:spcBef>
                  <a:spcPts val="0"/>
                </a:spcBef>
                <a:spcAft>
                  <a:spcPts val="1600"/>
                </a:spcAft>
                <a:buSzPts val="1100"/>
                <a:buNone/>
              </a:pPr>
              <a:r>
                <a:rPr b="1" lang="en" sz="1200">
                  <a:solidFill>
                    <a:srgbClr val="4285F4"/>
                  </a:solidFill>
                  <a:latin typeface="Roboto"/>
                  <a:ea typeface="Roboto"/>
                  <a:cs typeface="Roboto"/>
                  <a:sym typeface="Roboto"/>
                </a:rPr>
                <a:t>Scaling Constant</a:t>
              </a:r>
            </a:p>
          </p:txBody>
        </p:sp>
      </p:grpSp>
      <p:pic>
        <p:nvPicPr>
          <p:cNvPr id="146" name="Shape 146"/>
          <p:cNvPicPr preferRelativeResize="0"/>
          <p:nvPr/>
        </p:nvPicPr>
        <p:blipFill rotWithShape="1">
          <a:blip r:embed="rId4">
            <a:alphaModFix/>
          </a:blip>
          <a:srcRect b="20202" l="17665" r="12399" t="8082"/>
          <a:stretch/>
        </p:blipFill>
        <p:spPr>
          <a:xfrm>
            <a:off x="5752813" y="1541275"/>
            <a:ext cx="2676625" cy="943550"/>
          </a:xfrm>
          <a:prstGeom prst="rect">
            <a:avLst/>
          </a:prstGeom>
          <a:noFill/>
          <a:ln>
            <a:noFill/>
          </a:ln>
        </p:spPr>
      </p:pic>
      <p:sp>
        <p:nvSpPr>
          <p:cNvPr id="147" name="Shape 147"/>
          <p:cNvSpPr txBox="1"/>
          <p:nvPr/>
        </p:nvSpPr>
        <p:spPr>
          <a:xfrm>
            <a:off x="1251000" y="3001901"/>
            <a:ext cx="1822200" cy="405300"/>
          </a:xfrm>
          <a:prstGeom prst="rect">
            <a:avLst/>
          </a:prstGeom>
          <a:noFill/>
          <a:ln>
            <a:noFill/>
          </a:ln>
        </p:spPr>
        <p:txBody>
          <a:bodyPr anchorCtr="0" anchor="b" bIns="91425" lIns="91425" rIns="91425" wrap="square" tIns="91425">
            <a:noAutofit/>
          </a:bodyPr>
          <a:lstStyle/>
          <a:p>
            <a:pPr lvl="0" rtl="0" algn="ctr">
              <a:lnSpc>
                <a:spcPct val="115000"/>
              </a:lnSpc>
              <a:spcBef>
                <a:spcPts val="0"/>
              </a:spcBef>
              <a:buNone/>
            </a:pPr>
            <a:r>
              <a:t/>
            </a:r>
            <a:endParaRPr b="1">
              <a:solidFill>
                <a:srgbClr val="4285F4"/>
              </a:solidFill>
              <a:latin typeface="Roboto"/>
              <a:ea typeface="Roboto"/>
              <a:cs typeface="Roboto"/>
              <a:sym typeface="Roboto"/>
            </a:endParaRPr>
          </a:p>
          <a:p>
            <a:pPr lvl="0" rtl="0" algn="ctr">
              <a:lnSpc>
                <a:spcPct val="115000"/>
              </a:lnSpc>
              <a:spcBef>
                <a:spcPts val="0"/>
              </a:spcBef>
              <a:buNone/>
            </a:pPr>
            <a:r>
              <a:rPr b="1" lang="en">
                <a:solidFill>
                  <a:srgbClr val="4285F4"/>
                </a:solidFill>
                <a:latin typeface="Roboto"/>
                <a:ea typeface="Roboto"/>
                <a:cs typeface="Roboto"/>
                <a:sym typeface="Roboto"/>
              </a:rPr>
              <a:t>S</a:t>
            </a:r>
            <a:r>
              <a:rPr b="1" baseline="-25000" lang="en">
                <a:solidFill>
                  <a:srgbClr val="4285F4"/>
                </a:solidFill>
                <a:latin typeface="Roboto"/>
                <a:ea typeface="Roboto"/>
                <a:cs typeface="Roboto"/>
                <a:sym typeface="Roboto"/>
              </a:rPr>
              <a:t>t</a:t>
            </a:r>
            <a:r>
              <a:rPr b="1" lang="en">
                <a:solidFill>
                  <a:srgbClr val="4285F4"/>
                </a:solidFill>
                <a:latin typeface="Roboto"/>
                <a:ea typeface="Roboto"/>
                <a:cs typeface="Roboto"/>
                <a:sym typeface="Roboto"/>
              </a:rPr>
              <a:t> = (1/sin</a:t>
            </a:r>
            <a:r>
              <a:rPr b="1" lang="en">
                <a:solidFill>
                  <a:srgbClr val="4A86E8"/>
                </a:solidFill>
                <a:latin typeface="Roboto"/>
                <a:ea typeface="Roboto"/>
                <a:cs typeface="Roboto"/>
                <a:sym typeface="Roboto"/>
              </a:rPr>
              <a:t>θ) = 1.55</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2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14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265500" y="1462400"/>
            <a:ext cx="4045200" cy="1710300"/>
          </a:xfrm>
          <a:prstGeom prst="rect">
            <a:avLst/>
          </a:prstGeom>
        </p:spPr>
        <p:txBody>
          <a:bodyPr anchorCtr="0" anchor="b" bIns="91425" lIns="91425" rIns="91425" wrap="square" tIns="91425">
            <a:noAutofit/>
          </a:bodyPr>
          <a:lstStyle/>
          <a:p>
            <a:pPr lvl="0">
              <a:spcBef>
                <a:spcPts val="0"/>
              </a:spcBef>
              <a:buNone/>
            </a:pPr>
            <a:r>
              <a:rPr lang="en"/>
              <a:t>Initial Prototype Design</a:t>
            </a:r>
          </a:p>
        </p:txBody>
      </p:sp>
      <p:sp>
        <p:nvSpPr>
          <p:cNvPr id="153" name="Shape 153"/>
          <p:cNvSpPr/>
          <p:nvPr/>
        </p:nvSpPr>
        <p:spPr>
          <a:xfrm>
            <a:off x="5023175" y="4371475"/>
            <a:ext cx="521400" cy="2205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ISA-01.jpg" id="154" name="Shape 154"/>
          <p:cNvPicPr preferRelativeResize="0"/>
          <p:nvPr/>
        </p:nvPicPr>
        <p:blipFill>
          <a:blip r:embed="rId3">
            <a:alphaModFix/>
          </a:blip>
          <a:stretch>
            <a:fillRect/>
          </a:stretch>
        </p:blipFill>
        <p:spPr>
          <a:xfrm>
            <a:off x="4635750" y="353075"/>
            <a:ext cx="4508250" cy="4148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lgn="ctr">
              <a:spcBef>
                <a:spcPts val="0"/>
              </a:spcBef>
              <a:buNone/>
            </a:pPr>
            <a:r>
              <a:rPr lang="en"/>
              <a:t>Platform and Base</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Medium Density Fiber (MDF) </a:t>
            </a:r>
          </a:p>
          <a:p>
            <a:pPr indent="-317500" lvl="1" marL="914400" rtl="0">
              <a:spcBef>
                <a:spcPts val="0"/>
              </a:spcBef>
              <a:spcAft>
                <a:spcPts val="0"/>
              </a:spcAft>
              <a:buClr>
                <a:srgbClr val="FFFFFF"/>
              </a:buClr>
              <a:buSzPts val="1400"/>
              <a:buChar char="○"/>
            </a:pPr>
            <a:r>
              <a:rPr lang="en">
                <a:solidFill>
                  <a:srgbClr val="FFFFFF"/>
                </a:solidFill>
              </a:rPr>
              <a:t>Low Cost</a:t>
            </a:r>
          </a:p>
          <a:p>
            <a:pPr indent="-317500" lvl="1" marL="914400" rtl="0">
              <a:spcBef>
                <a:spcPts val="0"/>
              </a:spcBef>
              <a:spcAft>
                <a:spcPts val="0"/>
              </a:spcAft>
              <a:buClr>
                <a:srgbClr val="FFFFFF"/>
              </a:buClr>
              <a:buSzPts val="1400"/>
              <a:buChar char="○"/>
            </a:pPr>
            <a:r>
              <a:rPr lang="en">
                <a:solidFill>
                  <a:srgbClr val="FFFFFF"/>
                </a:solidFill>
              </a:rPr>
              <a:t>Light material</a:t>
            </a:r>
          </a:p>
          <a:p>
            <a:pPr indent="-317500" lvl="1" marL="914400" rtl="0">
              <a:spcBef>
                <a:spcPts val="0"/>
              </a:spcBef>
              <a:spcAft>
                <a:spcPts val="0"/>
              </a:spcAft>
              <a:buClr>
                <a:srgbClr val="FFFFFF"/>
              </a:buClr>
              <a:buSzPts val="1400"/>
              <a:buChar char="○"/>
            </a:pPr>
            <a:r>
              <a:rPr lang="en">
                <a:solidFill>
                  <a:srgbClr val="FFFFFF"/>
                </a:solidFill>
              </a:rPr>
              <a:t>Fast design iterations with CNC machine</a:t>
            </a:r>
          </a:p>
          <a:p>
            <a:pPr indent="-342900" lvl="0" marL="457200" rtl="0">
              <a:spcBef>
                <a:spcPts val="0"/>
              </a:spcBef>
              <a:spcAft>
                <a:spcPts val="0"/>
              </a:spcAft>
              <a:buClr>
                <a:srgbClr val="FFFFFF"/>
              </a:buClr>
              <a:buSzPts val="1800"/>
              <a:buChar char="●"/>
            </a:pPr>
            <a:r>
              <a:rPr lang="en">
                <a:solidFill>
                  <a:srgbClr val="FFFFFF"/>
                </a:solidFill>
              </a:rPr>
              <a:t>Dimensions:</a:t>
            </a:r>
          </a:p>
          <a:p>
            <a:pPr indent="-317500" lvl="1" marL="914400" rtl="0">
              <a:spcBef>
                <a:spcPts val="0"/>
              </a:spcBef>
              <a:spcAft>
                <a:spcPts val="0"/>
              </a:spcAft>
              <a:buClr>
                <a:srgbClr val="FFFFFF"/>
              </a:buClr>
              <a:buSzPts val="1400"/>
              <a:buChar char="○"/>
            </a:pPr>
            <a:r>
              <a:rPr lang="en">
                <a:solidFill>
                  <a:srgbClr val="FFFFFF"/>
                </a:solidFill>
              </a:rPr>
              <a:t>Camera-to-platform center: 250mm</a:t>
            </a:r>
          </a:p>
          <a:p>
            <a:pPr indent="-317500" lvl="1" marL="914400" rtl="0">
              <a:spcBef>
                <a:spcPts val="0"/>
              </a:spcBef>
              <a:spcAft>
                <a:spcPts val="0"/>
              </a:spcAft>
              <a:buClr>
                <a:srgbClr val="FFFFFF"/>
              </a:buClr>
              <a:buSzPts val="1400"/>
              <a:buChar char="○"/>
            </a:pPr>
            <a:r>
              <a:rPr lang="en">
                <a:solidFill>
                  <a:srgbClr val="FFFFFF"/>
                </a:solidFill>
              </a:rPr>
              <a:t>Base: 500mm x 200mm</a:t>
            </a:r>
          </a:p>
          <a:p>
            <a:pPr indent="-317500" lvl="1" marL="914400" rtl="0">
              <a:spcBef>
                <a:spcPts val="0"/>
              </a:spcBef>
              <a:spcAft>
                <a:spcPts val="0"/>
              </a:spcAft>
              <a:buClr>
                <a:srgbClr val="FFFFFF"/>
              </a:buClr>
              <a:buSzPts val="1400"/>
              <a:buChar char="○"/>
            </a:pPr>
            <a:r>
              <a:rPr lang="en">
                <a:solidFill>
                  <a:srgbClr val="FFFFFF"/>
                </a:solidFill>
              </a:rPr>
              <a:t>Camera-to-laser: 135mm</a:t>
            </a:r>
          </a:p>
          <a:p>
            <a:pPr indent="-342900" lvl="0" marL="457200" rtl="0">
              <a:spcBef>
                <a:spcPts val="0"/>
              </a:spcBef>
              <a:spcAft>
                <a:spcPts val="0"/>
              </a:spcAft>
              <a:buClr>
                <a:srgbClr val="FFFFFF"/>
              </a:buClr>
              <a:buSzPts val="1800"/>
              <a:buChar char="●"/>
            </a:pPr>
            <a:r>
              <a:rPr lang="en">
                <a:solidFill>
                  <a:srgbClr val="FFFFFF"/>
                </a:solidFill>
              </a:rPr>
              <a:t>Vibrational Interference</a:t>
            </a:r>
          </a:p>
          <a:p>
            <a:pPr indent="-317500" lvl="1" marL="914400" rtl="0">
              <a:spcBef>
                <a:spcPts val="0"/>
              </a:spcBef>
              <a:spcAft>
                <a:spcPts val="0"/>
              </a:spcAft>
              <a:buClr>
                <a:srgbClr val="FFFFFF"/>
              </a:buClr>
              <a:buSzPts val="1400"/>
              <a:buChar char="○"/>
            </a:pPr>
            <a:r>
              <a:rPr lang="en">
                <a:solidFill>
                  <a:srgbClr val="FFFFFF"/>
                </a:solidFill>
              </a:rPr>
              <a:t>Mounting screws -&gt; increased vibrations on platform while rotating</a:t>
            </a:r>
          </a:p>
          <a:p>
            <a:pPr indent="-342900" lvl="0" marL="457200" rtl="0">
              <a:spcBef>
                <a:spcPts val="0"/>
              </a:spcBef>
              <a:spcAft>
                <a:spcPts val="0"/>
              </a:spcAft>
              <a:buClr>
                <a:srgbClr val="FFFFFF"/>
              </a:buClr>
              <a:buSzPts val="1800"/>
              <a:buChar char="●"/>
            </a:pPr>
            <a:r>
              <a:rPr lang="en">
                <a:solidFill>
                  <a:srgbClr val="FFFFFF"/>
                </a:solidFill>
              </a:rPr>
              <a:t>Heat Shedding:</a:t>
            </a:r>
          </a:p>
          <a:p>
            <a:pPr indent="-317500" lvl="1" marL="914400" rtl="0">
              <a:spcBef>
                <a:spcPts val="0"/>
              </a:spcBef>
              <a:buClr>
                <a:srgbClr val="FFFFFF"/>
              </a:buClr>
              <a:buSzPts val="1400"/>
              <a:buChar char="○"/>
            </a:pPr>
            <a:r>
              <a:rPr lang="en">
                <a:solidFill>
                  <a:srgbClr val="FFFFFF"/>
                </a:solidFill>
              </a:rPr>
              <a:t>Mounted </a:t>
            </a:r>
            <a:r>
              <a:rPr lang="en">
                <a:solidFill>
                  <a:srgbClr val="FFFFFF"/>
                </a:solidFill>
              </a:rPr>
              <a:t>heat sinks</a:t>
            </a:r>
            <a:r>
              <a:rPr lang="en">
                <a:solidFill>
                  <a:srgbClr val="FFFFFF"/>
                </a:solidFill>
              </a:rPr>
              <a:t> and open-air design</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